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6" r:id="rId7"/>
    <p:sldId id="262" r:id="rId8"/>
    <p:sldId id="263" r:id="rId9"/>
    <p:sldId id="264" r:id="rId10"/>
    <p:sldId id="265" r:id="rId11"/>
    <p:sldId id="269"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C16FA43-9A4E-4C51-85B2-F76199B6C9CE}">
          <p14:sldIdLst>
            <p14:sldId id="256"/>
            <p14:sldId id="257"/>
            <p14:sldId id="258"/>
            <p14:sldId id="260"/>
          </p14:sldIdLst>
        </p14:section>
        <p14:section name="Untitled Section" id="{1858531A-9464-41F6-BD8E-0DA6A6AC6AE6}">
          <p14:sldIdLst>
            <p14:sldId id="261"/>
            <p14:sldId id="266"/>
            <p14:sldId id="262"/>
            <p14:sldId id="263"/>
            <p14:sldId id="264"/>
            <p14:sldId id="265"/>
            <p14:sldId id="269"/>
            <p14:sldId id="26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12129D-4868-4359-B7D4-7120774E9634}" v="26" dt="2024-01-28T12:10:02.5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58" y="18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30E11-8E46-BC54-22E1-38E3EB58B993}"/>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771ECFCF-EEC2-F62E-C2D7-C544884AF8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D5BA40E6-64DF-0C74-1EA5-909ACFA6D676}"/>
              </a:ext>
            </a:extLst>
          </p:cNvPr>
          <p:cNvSpPr>
            <a:spLocks noGrp="1"/>
          </p:cNvSpPr>
          <p:nvPr>
            <p:ph type="dt" sz="half" idx="10"/>
          </p:nvPr>
        </p:nvSpPr>
        <p:spPr/>
        <p:txBody>
          <a:bodyPr/>
          <a:lstStyle/>
          <a:p>
            <a:fld id="{9960943B-C643-4332-82D4-60CEB66C98E6}" type="datetimeFigureOut">
              <a:rPr lang="en-GB" smtClean="0"/>
              <a:t>29/01/2024</a:t>
            </a:fld>
            <a:endParaRPr lang="en-GB"/>
          </a:p>
        </p:txBody>
      </p:sp>
      <p:sp>
        <p:nvSpPr>
          <p:cNvPr id="5" name="Footer Placeholder 4">
            <a:extLst>
              <a:ext uri="{FF2B5EF4-FFF2-40B4-BE49-F238E27FC236}">
                <a16:creationId xmlns:a16="http://schemas.microsoft.com/office/drawing/2014/main" id="{BFD0646D-2E2E-DB0A-67E2-28F746383C3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0C744BA-6F0F-AC64-06CF-7C7F2FE94047}"/>
              </a:ext>
            </a:extLst>
          </p:cNvPr>
          <p:cNvSpPr>
            <a:spLocks noGrp="1"/>
          </p:cNvSpPr>
          <p:nvPr>
            <p:ph type="sldNum" sz="quarter" idx="12"/>
          </p:nvPr>
        </p:nvSpPr>
        <p:spPr/>
        <p:txBody>
          <a:bodyPr/>
          <a:lstStyle/>
          <a:p>
            <a:fld id="{2BD3B355-5569-4BD7-BCA6-275BCBF960D7}" type="slidenum">
              <a:rPr lang="en-GB" smtClean="0"/>
              <a:t>‹#›</a:t>
            </a:fld>
            <a:endParaRPr lang="en-GB"/>
          </a:p>
        </p:txBody>
      </p:sp>
    </p:spTree>
    <p:extLst>
      <p:ext uri="{BB962C8B-B14F-4D97-AF65-F5344CB8AC3E}">
        <p14:creationId xmlns:p14="http://schemas.microsoft.com/office/powerpoint/2010/main" val="664585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AEE89-1501-EB33-0FC5-ABA320337C6E}"/>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2357448E-32E8-321C-0A87-504FE907731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E4C935A-1893-E684-F41E-97019DBB13C4}"/>
              </a:ext>
            </a:extLst>
          </p:cNvPr>
          <p:cNvSpPr>
            <a:spLocks noGrp="1"/>
          </p:cNvSpPr>
          <p:nvPr>
            <p:ph type="dt" sz="half" idx="10"/>
          </p:nvPr>
        </p:nvSpPr>
        <p:spPr/>
        <p:txBody>
          <a:bodyPr/>
          <a:lstStyle/>
          <a:p>
            <a:fld id="{9960943B-C643-4332-82D4-60CEB66C98E6}" type="datetimeFigureOut">
              <a:rPr lang="en-GB" smtClean="0"/>
              <a:t>29/01/2024</a:t>
            </a:fld>
            <a:endParaRPr lang="en-GB"/>
          </a:p>
        </p:txBody>
      </p:sp>
      <p:sp>
        <p:nvSpPr>
          <p:cNvPr id="5" name="Footer Placeholder 4">
            <a:extLst>
              <a:ext uri="{FF2B5EF4-FFF2-40B4-BE49-F238E27FC236}">
                <a16:creationId xmlns:a16="http://schemas.microsoft.com/office/drawing/2014/main" id="{5C50AEF0-7A19-2996-2269-A75187B7FE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CDC2812-D7D0-17E8-05AD-FAF8997F645C}"/>
              </a:ext>
            </a:extLst>
          </p:cNvPr>
          <p:cNvSpPr>
            <a:spLocks noGrp="1"/>
          </p:cNvSpPr>
          <p:nvPr>
            <p:ph type="sldNum" sz="quarter" idx="12"/>
          </p:nvPr>
        </p:nvSpPr>
        <p:spPr/>
        <p:txBody>
          <a:bodyPr/>
          <a:lstStyle/>
          <a:p>
            <a:fld id="{2BD3B355-5569-4BD7-BCA6-275BCBF960D7}" type="slidenum">
              <a:rPr lang="en-GB" smtClean="0"/>
              <a:t>‹#›</a:t>
            </a:fld>
            <a:endParaRPr lang="en-GB"/>
          </a:p>
        </p:txBody>
      </p:sp>
    </p:spTree>
    <p:extLst>
      <p:ext uri="{BB962C8B-B14F-4D97-AF65-F5344CB8AC3E}">
        <p14:creationId xmlns:p14="http://schemas.microsoft.com/office/powerpoint/2010/main" val="1488184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AA56C71-7941-CDA5-5B5A-FD09B544BCBA}"/>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837532D8-B8C3-0679-0D08-E317E839FF8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CDDF1932-0B1F-A894-8799-5B22540B291C}"/>
              </a:ext>
            </a:extLst>
          </p:cNvPr>
          <p:cNvSpPr>
            <a:spLocks noGrp="1"/>
          </p:cNvSpPr>
          <p:nvPr>
            <p:ph type="dt" sz="half" idx="10"/>
          </p:nvPr>
        </p:nvSpPr>
        <p:spPr/>
        <p:txBody>
          <a:bodyPr/>
          <a:lstStyle/>
          <a:p>
            <a:fld id="{9960943B-C643-4332-82D4-60CEB66C98E6}" type="datetimeFigureOut">
              <a:rPr lang="en-GB" smtClean="0"/>
              <a:t>29/01/2024</a:t>
            </a:fld>
            <a:endParaRPr lang="en-GB"/>
          </a:p>
        </p:txBody>
      </p:sp>
      <p:sp>
        <p:nvSpPr>
          <p:cNvPr id="5" name="Footer Placeholder 4">
            <a:extLst>
              <a:ext uri="{FF2B5EF4-FFF2-40B4-BE49-F238E27FC236}">
                <a16:creationId xmlns:a16="http://schemas.microsoft.com/office/drawing/2014/main" id="{8A0C7DA6-11D7-5F92-17BF-55F664CC235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2AC2A5-3959-933F-3C00-AA9B485E2F24}"/>
              </a:ext>
            </a:extLst>
          </p:cNvPr>
          <p:cNvSpPr>
            <a:spLocks noGrp="1"/>
          </p:cNvSpPr>
          <p:nvPr>
            <p:ph type="sldNum" sz="quarter" idx="12"/>
          </p:nvPr>
        </p:nvSpPr>
        <p:spPr/>
        <p:txBody>
          <a:bodyPr/>
          <a:lstStyle/>
          <a:p>
            <a:fld id="{2BD3B355-5569-4BD7-BCA6-275BCBF960D7}" type="slidenum">
              <a:rPr lang="en-GB" smtClean="0"/>
              <a:t>‹#›</a:t>
            </a:fld>
            <a:endParaRPr lang="en-GB"/>
          </a:p>
        </p:txBody>
      </p:sp>
    </p:spTree>
    <p:extLst>
      <p:ext uri="{BB962C8B-B14F-4D97-AF65-F5344CB8AC3E}">
        <p14:creationId xmlns:p14="http://schemas.microsoft.com/office/powerpoint/2010/main" val="358906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6BB7A-096C-5844-26E0-F2A7064C9C5B}"/>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A8A3DB37-152A-A685-91E0-6C064AFF0C8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FBDB334-CB4F-4273-5F9D-100FB0E90E40}"/>
              </a:ext>
            </a:extLst>
          </p:cNvPr>
          <p:cNvSpPr>
            <a:spLocks noGrp="1"/>
          </p:cNvSpPr>
          <p:nvPr>
            <p:ph type="dt" sz="half" idx="10"/>
          </p:nvPr>
        </p:nvSpPr>
        <p:spPr/>
        <p:txBody>
          <a:bodyPr/>
          <a:lstStyle/>
          <a:p>
            <a:fld id="{9960943B-C643-4332-82D4-60CEB66C98E6}" type="datetimeFigureOut">
              <a:rPr lang="en-GB" smtClean="0"/>
              <a:t>29/01/2024</a:t>
            </a:fld>
            <a:endParaRPr lang="en-GB"/>
          </a:p>
        </p:txBody>
      </p:sp>
      <p:sp>
        <p:nvSpPr>
          <p:cNvPr id="5" name="Footer Placeholder 4">
            <a:extLst>
              <a:ext uri="{FF2B5EF4-FFF2-40B4-BE49-F238E27FC236}">
                <a16:creationId xmlns:a16="http://schemas.microsoft.com/office/drawing/2014/main" id="{E34FAED9-C364-D5E2-8190-016ACF4685A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3C78148-30BA-7FE8-1831-FCB28E6A7FAD}"/>
              </a:ext>
            </a:extLst>
          </p:cNvPr>
          <p:cNvSpPr>
            <a:spLocks noGrp="1"/>
          </p:cNvSpPr>
          <p:nvPr>
            <p:ph type="sldNum" sz="quarter" idx="12"/>
          </p:nvPr>
        </p:nvSpPr>
        <p:spPr/>
        <p:txBody>
          <a:bodyPr/>
          <a:lstStyle/>
          <a:p>
            <a:fld id="{2BD3B355-5569-4BD7-BCA6-275BCBF960D7}" type="slidenum">
              <a:rPr lang="en-GB" smtClean="0"/>
              <a:t>‹#›</a:t>
            </a:fld>
            <a:endParaRPr lang="en-GB"/>
          </a:p>
        </p:txBody>
      </p:sp>
    </p:spTree>
    <p:extLst>
      <p:ext uri="{BB962C8B-B14F-4D97-AF65-F5344CB8AC3E}">
        <p14:creationId xmlns:p14="http://schemas.microsoft.com/office/powerpoint/2010/main" val="1058722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CC238-9A12-0B1A-0FCF-053923138CFE}"/>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4968A1B9-13DD-8A3C-D4C1-30C903EF3C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0A31C2C-C19E-9744-E3DB-578090C1CB96}"/>
              </a:ext>
            </a:extLst>
          </p:cNvPr>
          <p:cNvSpPr>
            <a:spLocks noGrp="1"/>
          </p:cNvSpPr>
          <p:nvPr>
            <p:ph type="dt" sz="half" idx="10"/>
          </p:nvPr>
        </p:nvSpPr>
        <p:spPr/>
        <p:txBody>
          <a:bodyPr/>
          <a:lstStyle/>
          <a:p>
            <a:fld id="{9960943B-C643-4332-82D4-60CEB66C98E6}" type="datetimeFigureOut">
              <a:rPr lang="en-GB" smtClean="0"/>
              <a:t>29/01/2024</a:t>
            </a:fld>
            <a:endParaRPr lang="en-GB"/>
          </a:p>
        </p:txBody>
      </p:sp>
      <p:sp>
        <p:nvSpPr>
          <p:cNvPr id="5" name="Footer Placeholder 4">
            <a:extLst>
              <a:ext uri="{FF2B5EF4-FFF2-40B4-BE49-F238E27FC236}">
                <a16:creationId xmlns:a16="http://schemas.microsoft.com/office/drawing/2014/main" id="{C50D05F4-6FFF-CBA3-6435-59C9EA3CA9D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6B68CB4-4982-9153-7C55-160C78E984F8}"/>
              </a:ext>
            </a:extLst>
          </p:cNvPr>
          <p:cNvSpPr>
            <a:spLocks noGrp="1"/>
          </p:cNvSpPr>
          <p:nvPr>
            <p:ph type="sldNum" sz="quarter" idx="12"/>
          </p:nvPr>
        </p:nvSpPr>
        <p:spPr/>
        <p:txBody>
          <a:bodyPr/>
          <a:lstStyle/>
          <a:p>
            <a:fld id="{2BD3B355-5569-4BD7-BCA6-275BCBF960D7}" type="slidenum">
              <a:rPr lang="en-GB" smtClean="0"/>
              <a:t>‹#›</a:t>
            </a:fld>
            <a:endParaRPr lang="en-GB"/>
          </a:p>
        </p:txBody>
      </p:sp>
    </p:spTree>
    <p:extLst>
      <p:ext uri="{BB962C8B-B14F-4D97-AF65-F5344CB8AC3E}">
        <p14:creationId xmlns:p14="http://schemas.microsoft.com/office/powerpoint/2010/main" val="2363245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EB3A9-3EE8-6BE8-BB67-7F9189F1CD69}"/>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555E4D08-F374-F118-E2B3-DCE08BD7CD4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5440FAAB-C9C0-5CD5-4BE4-C737A46E5B1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9C90F4BB-D199-FB10-1D1A-5AF4CA23280E}"/>
              </a:ext>
            </a:extLst>
          </p:cNvPr>
          <p:cNvSpPr>
            <a:spLocks noGrp="1"/>
          </p:cNvSpPr>
          <p:nvPr>
            <p:ph type="dt" sz="half" idx="10"/>
          </p:nvPr>
        </p:nvSpPr>
        <p:spPr/>
        <p:txBody>
          <a:bodyPr/>
          <a:lstStyle/>
          <a:p>
            <a:fld id="{9960943B-C643-4332-82D4-60CEB66C98E6}" type="datetimeFigureOut">
              <a:rPr lang="en-GB" smtClean="0"/>
              <a:t>29/01/2024</a:t>
            </a:fld>
            <a:endParaRPr lang="en-GB"/>
          </a:p>
        </p:txBody>
      </p:sp>
      <p:sp>
        <p:nvSpPr>
          <p:cNvPr id="6" name="Footer Placeholder 5">
            <a:extLst>
              <a:ext uri="{FF2B5EF4-FFF2-40B4-BE49-F238E27FC236}">
                <a16:creationId xmlns:a16="http://schemas.microsoft.com/office/drawing/2014/main" id="{35892D5E-CD5E-EC5B-DD6C-EF16220D0EB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310246F-1FED-E60E-88E8-2BB0AE9B4D56}"/>
              </a:ext>
            </a:extLst>
          </p:cNvPr>
          <p:cNvSpPr>
            <a:spLocks noGrp="1"/>
          </p:cNvSpPr>
          <p:nvPr>
            <p:ph type="sldNum" sz="quarter" idx="12"/>
          </p:nvPr>
        </p:nvSpPr>
        <p:spPr/>
        <p:txBody>
          <a:bodyPr/>
          <a:lstStyle/>
          <a:p>
            <a:fld id="{2BD3B355-5569-4BD7-BCA6-275BCBF960D7}" type="slidenum">
              <a:rPr lang="en-GB" smtClean="0"/>
              <a:t>‹#›</a:t>
            </a:fld>
            <a:endParaRPr lang="en-GB"/>
          </a:p>
        </p:txBody>
      </p:sp>
    </p:spTree>
    <p:extLst>
      <p:ext uri="{BB962C8B-B14F-4D97-AF65-F5344CB8AC3E}">
        <p14:creationId xmlns:p14="http://schemas.microsoft.com/office/powerpoint/2010/main" val="3798290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97D3C-DC4E-622F-C533-41C03C76964E}"/>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970199C2-BC27-6FBA-DE64-79C773EF0A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579E05F-B0CC-53B6-C7E2-F4570870DC9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A4E3153C-BF46-EB70-6631-203DFFFB90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78D5AB9-103D-0B3D-CBF1-16434862A08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1C18721D-C92E-EA3E-7B11-A27FB8D8CE7C}"/>
              </a:ext>
            </a:extLst>
          </p:cNvPr>
          <p:cNvSpPr>
            <a:spLocks noGrp="1"/>
          </p:cNvSpPr>
          <p:nvPr>
            <p:ph type="dt" sz="half" idx="10"/>
          </p:nvPr>
        </p:nvSpPr>
        <p:spPr/>
        <p:txBody>
          <a:bodyPr/>
          <a:lstStyle/>
          <a:p>
            <a:fld id="{9960943B-C643-4332-82D4-60CEB66C98E6}" type="datetimeFigureOut">
              <a:rPr lang="en-GB" smtClean="0"/>
              <a:t>29/01/2024</a:t>
            </a:fld>
            <a:endParaRPr lang="en-GB"/>
          </a:p>
        </p:txBody>
      </p:sp>
      <p:sp>
        <p:nvSpPr>
          <p:cNvPr id="8" name="Footer Placeholder 7">
            <a:extLst>
              <a:ext uri="{FF2B5EF4-FFF2-40B4-BE49-F238E27FC236}">
                <a16:creationId xmlns:a16="http://schemas.microsoft.com/office/drawing/2014/main" id="{C5C644AB-3CDA-C00E-AEEF-36AA07AA37C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EAEEFF0-4F2F-A822-F184-096308775BD8}"/>
              </a:ext>
            </a:extLst>
          </p:cNvPr>
          <p:cNvSpPr>
            <a:spLocks noGrp="1"/>
          </p:cNvSpPr>
          <p:nvPr>
            <p:ph type="sldNum" sz="quarter" idx="12"/>
          </p:nvPr>
        </p:nvSpPr>
        <p:spPr/>
        <p:txBody>
          <a:bodyPr/>
          <a:lstStyle/>
          <a:p>
            <a:fld id="{2BD3B355-5569-4BD7-BCA6-275BCBF960D7}" type="slidenum">
              <a:rPr lang="en-GB" smtClean="0"/>
              <a:t>‹#›</a:t>
            </a:fld>
            <a:endParaRPr lang="en-GB"/>
          </a:p>
        </p:txBody>
      </p:sp>
    </p:spTree>
    <p:extLst>
      <p:ext uri="{BB962C8B-B14F-4D97-AF65-F5344CB8AC3E}">
        <p14:creationId xmlns:p14="http://schemas.microsoft.com/office/powerpoint/2010/main" val="3109825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560A6-43AE-287F-ECD2-2948AC9E7A98}"/>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8F1498CC-BF5B-C992-ED90-CDBEB6E2B2DE}"/>
              </a:ext>
            </a:extLst>
          </p:cNvPr>
          <p:cNvSpPr>
            <a:spLocks noGrp="1"/>
          </p:cNvSpPr>
          <p:nvPr>
            <p:ph type="dt" sz="half" idx="10"/>
          </p:nvPr>
        </p:nvSpPr>
        <p:spPr/>
        <p:txBody>
          <a:bodyPr/>
          <a:lstStyle/>
          <a:p>
            <a:fld id="{9960943B-C643-4332-82D4-60CEB66C98E6}" type="datetimeFigureOut">
              <a:rPr lang="en-GB" smtClean="0"/>
              <a:t>29/01/2024</a:t>
            </a:fld>
            <a:endParaRPr lang="en-GB"/>
          </a:p>
        </p:txBody>
      </p:sp>
      <p:sp>
        <p:nvSpPr>
          <p:cNvPr id="4" name="Footer Placeholder 3">
            <a:extLst>
              <a:ext uri="{FF2B5EF4-FFF2-40B4-BE49-F238E27FC236}">
                <a16:creationId xmlns:a16="http://schemas.microsoft.com/office/drawing/2014/main" id="{20E44CC9-1DF7-2D06-9986-40674D13839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7D1C722-6A9B-1F4D-5082-18FC5DAE8F21}"/>
              </a:ext>
            </a:extLst>
          </p:cNvPr>
          <p:cNvSpPr>
            <a:spLocks noGrp="1"/>
          </p:cNvSpPr>
          <p:nvPr>
            <p:ph type="sldNum" sz="quarter" idx="12"/>
          </p:nvPr>
        </p:nvSpPr>
        <p:spPr/>
        <p:txBody>
          <a:bodyPr/>
          <a:lstStyle/>
          <a:p>
            <a:fld id="{2BD3B355-5569-4BD7-BCA6-275BCBF960D7}" type="slidenum">
              <a:rPr lang="en-GB" smtClean="0"/>
              <a:t>‹#›</a:t>
            </a:fld>
            <a:endParaRPr lang="en-GB"/>
          </a:p>
        </p:txBody>
      </p:sp>
    </p:spTree>
    <p:extLst>
      <p:ext uri="{BB962C8B-B14F-4D97-AF65-F5344CB8AC3E}">
        <p14:creationId xmlns:p14="http://schemas.microsoft.com/office/powerpoint/2010/main" val="2334242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0E8B81-3068-138B-3D92-76CA641DA6F8}"/>
              </a:ext>
            </a:extLst>
          </p:cNvPr>
          <p:cNvSpPr>
            <a:spLocks noGrp="1"/>
          </p:cNvSpPr>
          <p:nvPr>
            <p:ph type="dt" sz="half" idx="10"/>
          </p:nvPr>
        </p:nvSpPr>
        <p:spPr/>
        <p:txBody>
          <a:bodyPr/>
          <a:lstStyle/>
          <a:p>
            <a:fld id="{9960943B-C643-4332-82D4-60CEB66C98E6}" type="datetimeFigureOut">
              <a:rPr lang="en-GB" smtClean="0"/>
              <a:t>29/01/2024</a:t>
            </a:fld>
            <a:endParaRPr lang="en-GB"/>
          </a:p>
        </p:txBody>
      </p:sp>
      <p:sp>
        <p:nvSpPr>
          <p:cNvPr id="3" name="Footer Placeholder 2">
            <a:extLst>
              <a:ext uri="{FF2B5EF4-FFF2-40B4-BE49-F238E27FC236}">
                <a16:creationId xmlns:a16="http://schemas.microsoft.com/office/drawing/2014/main" id="{BD820576-842F-D10A-42A4-BC0827367FD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535737C-1B02-0B51-2272-575CEC770E79}"/>
              </a:ext>
            </a:extLst>
          </p:cNvPr>
          <p:cNvSpPr>
            <a:spLocks noGrp="1"/>
          </p:cNvSpPr>
          <p:nvPr>
            <p:ph type="sldNum" sz="quarter" idx="12"/>
          </p:nvPr>
        </p:nvSpPr>
        <p:spPr/>
        <p:txBody>
          <a:bodyPr/>
          <a:lstStyle/>
          <a:p>
            <a:fld id="{2BD3B355-5569-4BD7-BCA6-275BCBF960D7}" type="slidenum">
              <a:rPr lang="en-GB" smtClean="0"/>
              <a:t>‹#›</a:t>
            </a:fld>
            <a:endParaRPr lang="en-GB"/>
          </a:p>
        </p:txBody>
      </p:sp>
    </p:spTree>
    <p:extLst>
      <p:ext uri="{BB962C8B-B14F-4D97-AF65-F5344CB8AC3E}">
        <p14:creationId xmlns:p14="http://schemas.microsoft.com/office/powerpoint/2010/main" val="3224155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A73A2-4CF4-1E0C-AD6C-6C2C77E8B8C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3A545381-DCFB-C60C-7BE1-AE11BA6A51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0ED234EA-D568-26CF-3239-FD0D0BF6D1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2FE11B8-9040-7B5E-3A4E-3A375496B549}"/>
              </a:ext>
            </a:extLst>
          </p:cNvPr>
          <p:cNvSpPr>
            <a:spLocks noGrp="1"/>
          </p:cNvSpPr>
          <p:nvPr>
            <p:ph type="dt" sz="half" idx="10"/>
          </p:nvPr>
        </p:nvSpPr>
        <p:spPr/>
        <p:txBody>
          <a:bodyPr/>
          <a:lstStyle/>
          <a:p>
            <a:fld id="{9960943B-C643-4332-82D4-60CEB66C98E6}" type="datetimeFigureOut">
              <a:rPr lang="en-GB" smtClean="0"/>
              <a:t>29/01/2024</a:t>
            </a:fld>
            <a:endParaRPr lang="en-GB"/>
          </a:p>
        </p:txBody>
      </p:sp>
      <p:sp>
        <p:nvSpPr>
          <p:cNvPr id="6" name="Footer Placeholder 5">
            <a:extLst>
              <a:ext uri="{FF2B5EF4-FFF2-40B4-BE49-F238E27FC236}">
                <a16:creationId xmlns:a16="http://schemas.microsoft.com/office/drawing/2014/main" id="{521E4876-63F3-D332-25A4-F45AE674440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186BE3E-43D7-EB98-56C8-32612187E1AE}"/>
              </a:ext>
            </a:extLst>
          </p:cNvPr>
          <p:cNvSpPr>
            <a:spLocks noGrp="1"/>
          </p:cNvSpPr>
          <p:nvPr>
            <p:ph type="sldNum" sz="quarter" idx="12"/>
          </p:nvPr>
        </p:nvSpPr>
        <p:spPr/>
        <p:txBody>
          <a:bodyPr/>
          <a:lstStyle/>
          <a:p>
            <a:fld id="{2BD3B355-5569-4BD7-BCA6-275BCBF960D7}" type="slidenum">
              <a:rPr lang="en-GB" smtClean="0"/>
              <a:t>‹#›</a:t>
            </a:fld>
            <a:endParaRPr lang="en-GB"/>
          </a:p>
        </p:txBody>
      </p:sp>
    </p:spTree>
    <p:extLst>
      <p:ext uri="{BB962C8B-B14F-4D97-AF65-F5344CB8AC3E}">
        <p14:creationId xmlns:p14="http://schemas.microsoft.com/office/powerpoint/2010/main" val="1115718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61B7E-0477-8136-76C4-36E53FC07B4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F9DCDB3C-B8B9-8679-4E87-3C13E90C60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190D8BC-4BBE-8207-0229-B64E386424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B3D5D49-61AD-D63C-FA7E-651E5B4B2184}"/>
              </a:ext>
            </a:extLst>
          </p:cNvPr>
          <p:cNvSpPr>
            <a:spLocks noGrp="1"/>
          </p:cNvSpPr>
          <p:nvPr>
            <p:ph type="dt" sz="half" idx="10"/>
          </p:nvPr>
        </p:nvSpPr>
        <p:spPr/>
        <p:txBody>
          <a:bodyPr/>
          <a:lstStyle/>
          <a:p>
            <a:fld id="{9960943B-C643-4332-82D4-60CEB66C98E6}" type="datetimeFigureOut">
              <a:rPr lang="en-GB" smtClean="0"/>
              <a:t>29/01/2024</a:t>
            </a:fld>
            <a:endParaRPr lang="en-GB"/>
          </a:p>
        </p:txBody>
      </p:sp>
      <p:sp>
        <p:nvSpPr>
          <p:cNvPr id="6" name="Footer Placeholder 5">
            <a:extLst>
              <a:ext uri="{FF2B5EF4-FFF2-40B4-BE49-F238E27FC236}">
                <a16:creationId xmlns:a16="http://schemas.microsoft.com/office/drawing/2014/main" id="{0A7C01C9-B1F5-1B81-DC67-30720B726B8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96C1CEB-65A3-2459-E13B-D879118DE1EB}"/>
              </a:ext>
            </a:extLst>
          </p:cNvPr>
          <p:cNvSpPr>
            <a:spLocks noGrp="1"/>
          </p:cNvSpPr>
          <p:nvPr>
            <p:ph type="sldNum" sz="quarter" idx="12"/>
          </p:nvPr>
        </p:nvSpPr>
        <p:spPr/>
        <p:txBody>
          <a:bodyPr/>
          <a:lstStyle/>
          <a:p>
            <a:fld id="{2BD3B355-5569-4BD7-BCA6-275BCBF960D7}" type="slidenum">
              <a:rPr lang="en-GB" smtClean="0"/>
              <a:t>‹#›</a:t>
            </a:fld>
            <a:endParaRPr lang="en-GB"/>
          </a:p>
        </p:txBody>
      </p:sp>
    </p:spTree>
    <p:extLst>
      <p:ext uri="{BB962C8B-B14F-4D97-AF65-F5344CB8AC3E}">
        <p14:creationId xmlns:p14="http://schemas.microsoft.com/office/powerpoint/2010/main" val="3956522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549E308-D922-6554-6D42-86F964AA62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1B890658-28BD-2BFB-564F-5A95FFA454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30B7CC2-B909-F42A-0AE6-9E77A5E7E8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60943B-C643-4332-82D4-60CEB66C98E6}" type="datetimeFigureOut">
              <a:rPr lang="en-GB" smtClean="0"/>
              <a:t>29/01/2024</a:t>
            </a:fld>
            <a:endParaRPr lang="en-GB"/>
          </a:p>
        </p:txBody>
      </p:sp>
      <p:sp>
        <p:nvSpPr>
          <p:cNvPr id="5" name="Footer Placeholder 4">
            <a:extLst>
              <a:ext uri="{FF2B5EF4-FFF2-40B4-BE49-F238E27FC236}">
                <a16:creationId xmlns:a16="http://schemas.microsoft.com/office/drawing/2014/main" id="{276F816E-5B57-D897-FB4B-70824F57B8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2C6E242-9B2E-3933-976D-F6CAF5596C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D3B355-5569-4BD7-BCA6-275BCBF960D7}" type="slidenum">
              <a:rPr lang="en-GB" smtClean="0"/>
              <a:t>‹#›</a:t>
            </a:fld>
            <a:endParaRPr lang="en-GB"/>
          </a:p>
        </p:txBody>
      </p:sp>
    </p:spTree>
    <p:extLst>
      <p:ext uri="{BB962C8B-B14F-4D97-AF65-F5344CB8AC3E}">
        <p14:creationId xmlns:p14="http://schemas.microsoft.com/office/powerpoint/2010/main" val="14824814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FAA71-F4C3-6E4A-9A15-4EE4194BBB8E}"/>
              </a:ext>
            </a:extLst>
          </p:cNvPr>
          <p:cNvSpPr>
            <a:spLocks noGrp="1"/>
          </p:cNvSpPr>
          <p:nvPr>
            <p:ph type="ctrTitle"/>
          </p:nvPr>
        </p:nvSpPr>
        <p:spPr/>
        <p:txBody>
          <a:bodyPr/>
          <a:lstStyle/>
          <a:p>
            <a:r>
              <a:rPr lang="en-GB" b="1" dirty="0"/>
              <a:t>Ecosystem-based Management</a:t>
            </a:r>
          </a:p>
        </p:txBody>
      </p:sp>
      <p:sp>
        <p:nvSpPr>
          <p:cNvPr id="3" name="Subtitle 2">
            <a:extLst>
              <a:ext uri="{FF2B5EF4-FFF2-40B4-BE49-F238E27FC236}">
                <a16:creationId xmlns:a16="http://schemas.microsoft.com/office/drawing/2014/main" id="{5C09D496-D02C-0313-6369-FFE5EC8604BF}"/>
              </a:ext>
            </a:extLst>
          </p:cNvPr>
          <p:cNvSpPr>
            <a:spLocks noGrp="1"/>
          </p:cNvSpPr>
          <p:nvPr>
            <p:ph type="subTitle" idx="1"/>
          </p:nvPr>
        </p:nvSpPr>
        <p:spPr/>
        <p:txBody>
          <a:bodyPr/>
          <a:lstStyle/>
          <a:p>
            <a:r>
              <a:rPr lang="en-GB" dirty="0"/>
              <a:t>Presentation to FMAC Inshore Sub-committee </a:t>
            </a:r>
          </a:p>
          <a:p>
            <a:r>
              <a:rPr lang="en-GB" dirty="0"/>
              <a:t>Robert W Younger</a:t>
            </a:r>
          </a:p>
          <a:p>
            <a:endParaRPr lang="en-GB" dirty="0"/>
          </a:p>
        </p:txBody>
      </p:sp>
      <p:pic>
        <p:nvPicPr>
          <p:cNvPr id="4" name="Picture 3">
            <a:extLst>
              <a:ext uri="{FF2B5EF4-FFF2-40B4-BE49-F238E27FC236}">
                <a16:creationId xmlns:a16="http://schemas.microsoft.com/office/drawing/2014/main" id="{E661A178-4073-014F-E448-0F30FEA3D0D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53100" y="4500562"/>
            <a:ext cx="685800" cy="1000125"/>
          </a:xfrm>
          <a:prstGeom prst="rect">
            <a:avLst/>
          </a:prstGeom>
          <a:noFill/>
        </p:spPr>
      </p:pic>
    </p:spTree>
    <p:extLst>
      <p:ext uri="{BB962C8B-B14F-4D97-AF65-F5344CB8AC3E}">
        <p14:creationId xmlns:p14="http://schemas.microsoft.com/office/powerpoint/2010/main" val="3355229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BC2ED-1525-B0CC-A82C-845B47E77E6F}"/>
              </a:ext>
            </a:extLst>
          </p:cNvPr>
          <p:cNvSpPr>
            <a:spLocks noGrp="1"/>
          </p:cNvSpPr>
          <p:nvPr>
            <p:ph type="title"/>
          </p:nvPr>
        </p:nvSpPr>
        <p:spPr/>
        <p:txBody>
          <a:bodyPr>
            <a:normAutofit/>
          </a:bodyPr>
          <a:lstStyle/>
          <a:p>
            <a:r>
              <a:rPr lang="en-GB" sz="4000" b="1" dirty="0"/>
              <a:t>GES biogenic habitats indicator – Scottish Marine Assessment</a:t>
            </a:r>
          </a:p>
        </p:txBody>
      </p:sp>
      <p:graphicFrame>
        <p:nvGraphicFramePr>
          <p:cNvPr id="3" name="Table 2">
            <a:extLst>
              <a:ext uri="{FF2B5EF4-FFF2-40B4-BE49-F238E27FC236}">
                <a16:creationId xmlns:a16="http://schemas.microsoft.com/office/drawing/2014/main" id="{1C3BB444-BCDC-0FB0-ED28-5B63B3C9C38B}"/>
              </a:ext>
            </a:extLst>
          </p:cNvPr>
          <p:cNvGraphicFramePr>
            <a:graphicFrameLocks noGrp="1"/>
          </p:cNvGraphicFramePr>
          <p:nvPr>
            <p:extLst>
              <p:ext uri="{D42A27DB-BD31-4B8C-83A1-F6EECF244321}">
                <p14:modId xmlns:p14="http://schemas.microsoft.com/office/powerpoint/2010/main" val="1222075690"/>
              </p:ext>
            </p:extLst>
          </p:nvPr>
        </p:nvGraphicFramePr>
        <p:xfrm>
          <a:off x="1906438" y="1763643"/>
          <a:ext cx="7386947" cy="4440713"/>
        </p:xfrm>
        <a:graphic>
          <a:graphicData uri="http://schemas.openxmlformats.org/drawingml/2006/table">
            <a:tbl>
              <a:tblPr firstRow="1" firstCol="1" bandRow="1"/>
              <a:tblGrid>
                <a:gridCol w="770506">
                  <a:extLst>
                    <a:ext uri="{9D8B030D-6E8A-4147-A177-3AD203B41FA5}">
                      <a16:colId xmlns:a16="http://schemas.microsoft.com/office/drawing/2014/main" val="1054495632"/>
                    </a:ext>
                  </a:extLst>
                </a:gridCol>
                <a:gridCol w="777676">
                  <a:extLst>
                    <a:ext uri="{9D8B030D-6E8A-4147-A177-3AD203B41FA5}">
                      <a16:colId xmlns:a16="http://schemas.microsoft.com/office/drawing/2014/main" val="124661025"/>
                    </a:ext>
                  </a:extLst>
                </a:gridCol>
                <a:gridCol w="777676">
                  <a:extLst>
                    <a:ext uri="{9D8B030D-6E8A-4147-A177-3AD203B41FA5}">
                      <a16:colId xmlns:a16="http://schemas.microsoft.com/office/drawing/2014/main" val="2875275090"/>
                    </a:ext>
                  </a:extLst>
                </a:gridCol>
                <a:gridCol w="743127">
                  <a:extLst>
                    <a:ext uri="{9D8B030D-6E8A-4147-A177-3AD203B41FA5}">
                      <a16:colId xmlns:a16="http://schemas.microsoft.com/office/drawing/2014/main" val="3381204660"/>
                    </a:ext>
                  </a:extLst>
                </a:gridCol>
                <a:gridCol w="671422">
                  <a:extLst>
                    <a:ext uri="{9D8B030D-6E8A-4147-A177-3AD203B41FA5}">
                      <a16:colId xmlns:a16="http://schemas.microsoft.com/office/drawing/2014/main" val="2794988614"/>
                    </a:ext>
                  </a:extLst>
                </a:gridCol>
                <a:gridCol w="991489">
                  <a:extLst>
                    <a:ext uri="{9D8B030D-6E8A-4147-A177-3AD203B41FA5}">
                      <a16:colId xmlns:a16="http://schemas.microsoft.com/office/drawing/2014/main" val="2999345193"/>
                    </a:ext>
                  </a:extLst>
                </a:gridCol>
                <a:gridCol w="991489">
                  <a:extLst>
                    <a:ext uri="{9D8B030D-6E8A-4147-A177-3AD203B41FA5}">
                      <a16:colId xmlns:a16="http://schemas.microsoft.com/office/drawing/2014/main" val="430225389"/>
                    </a:ext>
                  </a:extLst>
                </a:gridCol>
                <a:gridCol w="647303">
                  <a:extLst>
                    <a:ext uri="{9D8B030D-6E8A-4147-A177-3AD203B41FA5}">
                      <a16:colId xmlns:a16="http://schemas.microsoft.com/office/drawing/2014/main" val="2937696264"/>
                    </a:ext>
                  </a:extLst>
                </a:gridCol>
                <a:gridCol w="1016259">
                  <a:extLst>
                    <a:ext uri="{9D8B030D-6E8A-4147-A177-3AD203B41FA5}">
                      <a16:colId xmlns:a16="http://schemas.microsoft.com/office/drawing/2014/main" val="1117813626"/>
                    </a:ext>
                  </a:extLst>
                </a:gridCol>
              </a:tblGrid>
              <a:tr h="311136">
                <a:tc rowSpan="2">
                  <a:txBody>
                    <a:bodyPr/>
                    <a:lstStyle/>
                    <a:p>
                      <a:pPr algn="l">
                        <a:lnSpc>
                          <a:spcPct val="107000"/>
                        </a:lnSpc>
                        <a:spcAft>
                          <a:spcPts val="800"/>
                        </a:spcAft>
                      </a:pPr>
                      <a:r>
                        <a:rPr lang="en-GB" sz="11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Scottish Marine Region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gridSpan="6">
                  <a:txBody>
                    <a:bodyPr/>
                    <a:lstStyle/>
                    <a:p>
                      <a:pPr algn="l">
                        <a:lnSpc>
                          <a:spcPct val="107000"/>
                        </a:lnSpc>
                        <a:spcAft>
                          <a:spcPts val="800"/>
                        </a:spcAft>
                      </a:pPr>
                      <a:r>
                        <a:rPr lang="en-GB" sz="11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Habitat (% loss)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rowSpan="2">
                  <a:txBody>
                    <a:bodyPr/>
                    <a:lstStyle/>
                    <a:p>
                      <a:pPr algn="l">
                        <a:lnSpc>
                          <a:spcPct val="107000"/>
                        </a:lnSpc>
                        <a:spcAft>
                          <a:spcPts val="800"/>
                        </a:spcAft>
                      </a:pPr>
                      <a:r>
                        <a:rPr lang="en-GB"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Total loss (ha)</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rowSpan="2">
                  <a:txBody>
                    <a:bodyPr/>
                    <a:lstStyle/>
                    <a:p>
                      <a:pPr algn="l">
                        <a:lnSpc>
                          <a:spcPct val="107000"/>
                        </a:lnSpc>
                        <a:spcAft>
                          <a:spcPts val="800"/>
                        </a:spcAft>
                      </a:pPr>
                      <a:r>
                        <a:rPr lang="en-GB"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Target met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468109687"/>
                  </a:ext>
                </a:extLst>
              </a:tr>
              <a:tr h="483482">
                <a:tc vMerge="1">
                  <a:txBody>
                    <a:bodyPr/>
                    <a:lstStyle/>
                    <a:p>
                      <a:endParaRPr lang="en-GB"/>
                    </a:p>
                  </a:txBody>
                  <a:tcPr/>
                </a:tc>
                <a:tc>
                  <a:txBody>
                    <a:bodyPr/>
                    <a:lstStyle/>
                    <a:p>
                      <a:pPr algn="l">
                        <a:lnSpc>
                          <a:spcPct val="107000"/>
                        </a:lnSpc>
                        <a:spcAft>
                          <a:spcPts val="800"/>
                        </a:spcAft>
                      </a:pPr>
                      <a:r>
                        <a:rPr lang="en-GB"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Blue mussel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Flame shell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Horse mussel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Maerl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Seagrass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Serpulid aggs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569128496"/>
                  </a:ext>
                </a:extLst>
              </a:tr>
              <a:tr h="483482">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Forth and Tay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772862185"/>
                  </a:ext>
                </a:extLst>
              </a:tr>
              <a:tr h="483482">
                <a:tc>
                  <a:txBody>
                    <a:bodyPr/>
                    <a:lstStyle/>
                    <a:p>
                      <a:pPr algn="l">
                        <a:lnSpc>
                          <a:spcPct val="107000"/>
                        </a:lnSpc>
                        <a:spcAft>
                          <a:spcPts val="800"/>
                        </a:spcAft>
                      </a:pPr>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North East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229996924"/>
                  </a:ext>
                </a:extLst>
              </a:tr>
              <a:tr h="483482">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Moray Firth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99.5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Stable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217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172825216"/>
                  </a:ext>
                </a:extLst>
              </a:tr>
              <a:tr h="483482">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Orkney Islands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5F5F5"/>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5F5F5"/>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5F5F5"/>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5F5F5"/>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5F5F5"/>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5F5F5"/>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5F5F5"/>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5F5F5"/>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5F5F5"/>
                    </a:solidFill>
                  </a:tcPr>
                </a:tc>
                <a:extLst>
                  <a:ext uri="{0D108BD9-81ED-4DB2-BD59-A6C34878D82A}">
                    <a16:rowId xmlns:a16="http://schemas.microsoft.com/office/drawing/2014/main" val="3218626594"/>
                  </a:ext>
                </a:extLst>
              </a:tr>
              <a:tr h="483482">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Shetland Isles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330205715"/>
                  </a:ext>
                </a:extLst>
              </a:tr>
              <a:tr h="483482">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North Coast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078514897"/>
                  </a:ext>
                </a:extLst>
              </a:tr>
              <a:tr h="655827">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West Highlands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&lt;1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&gt;90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l">
                        <a:lnSpc>
                          <a:spcPct val="107000"/>
                        </a:lnSpc>
                        <a:spcAft>
                          <a:spcPts val="800"/>
                        </a:spcAft>
                      </a:pPr>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3209" marR="73209" marT="73209" marB="73209">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087208624"/>
                  </a:ext>
                </a:extLst>
              </a:tr>
            </a:tbl>
          </a:graphicData>
        </a:graphic>
      </p:graphicFrame>
    </p:spTree>
    <p:extLst>
      <p:ext uri="{BB962C8B-B14F-4D97-AF65-F5344CB8AC3E}">
        <p14:creationId xmlns:p14="http://schemas.microsoft.com/office/powerpoint/2010/main" val="3478452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59AD1-8820-7C3D-A2E8-9CDCC3AF43F7}"/>
              </a:ext>
            </a:extLst>
          </p:cNvPr>
          <p:cNvSpPr>
            <a:spLocks noGrp="1"/>
          </p:cNvSpPr>
          <p:nvPr>
            <p:ph type="title"/>
          </p:nvPr>
        </p:nvSpPr>
        <p:spPr/>
        <p:txBody>
          <a:bodyPr/>
          <a:lstStyle/>
          <a:p>
            <a:r>
              <a:rPr lang="en-GB" b="1" dirty="0"/>
              <a:t>Do  the proposed measures for benthic health</a:t>
            </a:r>
            <a:br>
              <a:rPr lang="en-GB" b="1" dirty="0"/>
            </a:br>
            <a:r>
              <a:rPr lang="en-GB" b="1" dirty="0"/>
              <a:t>meet the requirements of the Regulations?</a:t>
            </a:r>
          </a:p>
        </p:txBody>
      </p:sp>
      <p:graphicFrame>
        <p:nvGraphicFramePr>
          <p:cNvPr id="4" name="Content Placeholder 3">
            <a:extLst>
              <a:ext uri="{FF2B5EF4-FFF2-40B4-BE49-F238E27FC236}">
                <a16:creationId xmlns:a16="http://schemas.microsoft.com/office/drawing/2014/main" id="{5E850A90-3E2B-A2D7-73F0-7E12E477D718}"/>
              </a:ext>
            </a:extLst>
          </p:cNvPr>
          <p:cNvGraphicFramePr>
            <a:graphicFrameLocks noGrp="1"/>
          </p:cNvGraphicFramePr>
          <p:nvPr>
            <p:ph idx="1"/>
            <p:extLst>
              <p:ext uri="{D42A27DB-BD31-4B8C-83A1-F6EECF244321}">
                <p14:modId xmlns:p14="http://schemas.microsoft.com/office/powerpoint/2010/main" val="2253525197"/>
              </p:ext>
            </p:extLst>
          </p:nvPr>
        </p:nvGraphicFramePr>
        <p:xfrm>
          <a:off x="957531" y="2510288"/>
          <a:ext cx="9877245" cy="2221035"/>
        </p:xfrm>
        <a:graphic>
          <a:graphicData uri="http://schemas.openxmlformats.org/drawingml/2006/table">
            <a:tbl>
              <a:tblPr firstRow="1" firstCol="1" bandRow="1"/>
              <a:tblGrid>
                <a:gridCol w="3610137">
                  <a:extLst>
                    <a:ext uri="{9D8B030D-6E8A-4147-A177-3AD203B41FA5}">
                      <a16:colId xmlns:a16="http://schemas.microsoft.com/office/drawing/2014/main" val="3482460512"/>
                    </a:ext>
                  </a:extLst>
                </a:gridCol>
                <a:gridCol w="6267108">
                  <a:extLst>
                    <a:ext uri="{9D8B030D-6E8A-4147-A177-3AD203B41FA5}">
                      <a16:colId xmlns:a16="http://schemas.microsoft.com/office/drawing/2014/main" val="2305375600"/>
                    </a:ext>
                  </a:extLst>
                </a:gridCol>
              </a:tblGrid>
              <a:tr h="224066">
                <a:tc>
                  <a:txBody>
                    <a:bodyPr/>
                    <a:lstStyle/>
                    <a:p>
                      <a:pPr>
                        <a:lnSpc>
                          <a:spcPct val="107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Proposed Measures for GES for Benthic Health 2021</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Comment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93198520"/>
                  </a:ext>
                </a:extLst>
              </a:tr>
              <a:tr h="552310">
                <a:tc>
                  <a:txBody>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Fisheries Act/Fisheries Management Plans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Unclear how these will operate to deliver ecosystem-based management particularly as it would appear at the moment that Scot Gov appears to be developing single species plans</a:t>
                      </a:r>
                    </a:p>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68076176"/>
                  </a:ext>
                </a:extLst>
              </a:tr>
              <a:tr h="224066">
                <a:tc>
                  <a:txBody>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Working Group to identify solutions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Status unknown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32746276"/>
                  </a:ext>
                </a:extLst>
              </a:tr>
              <a:tr h="458506">
                <a:tc>
                  <a:txBody>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MPA/PMF management measures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Unclear whether the extent of measures in the most disturbed habitats (burrowed mud) will be sufficient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91745641"/>
                  </a:ext>
                </a:extLst>
              </a:tr>
              <a:tr h="224066">
                <a:tc>
                  <a:txBody>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HPMAs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Not being progressed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46417188"/>
                  </a:ext>
                </a:extLst>
              </a:tr>
              <a:tr h="458506">
                <a:tc>
                  <a:txBody>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Inshore Cap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Unclear how a measure designed to freeze the footprint of commercial fishing in inshore can deliver material reductions in disturbance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7657754"/>
                  </a:ext>
                </a:extLst>
              </a:tr>
            </a:tbl>
          </a:graphicData>
        </a:graphic>
      </p:graphicFrame>
    </p:spTree>
    <p:extLst>
      <p:ext uri="{BB962C8B-B14F-4D97-AF65-F5344CB8AC3E}">
        <p14:creationId xmlns:p14="http://schemas.microsoft.com/office/powerpoint/2010/main" val="1477655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60A2A-9FC2-13FC-ADA9-C71C48CF1E0F}"/>
              </a:ext>
            </a:extLst>
          </p:cNvPr>
          <p:cNvSpPr>
            <a:spLocks noGrp="1"/>
          </p:cNvSpPr>
          <p:nvPr>
            <p:ph type="title"/>
          </p:nvPr>
        </p:nvSpPr>
        <p:spPr/>
        <p:txBody>
          <a:bodyPr/>
          <a:lstStyle/>
          <a:p>
            <a:r>
              <a:rPr lang="en-GB" b="1" dirty="0"/>
              <a:t>CONCLUSIONS</a:t>
            </a:r>
          </a:p>
        </p:txBody>
      </p:sp>
      <p:sp>
        <p:nvSpPr>
          <p:cNvPr id="3" name="Content Placeholder 2">
            <a:extLst>
              <a:ext uri="{FF2B5EF4-FFF2-40B4-BE49-F238E27FC236}">
                <a16:creationId xmlns:a16="http://schemas.microsoft.com/office/drawing/2014/main" id="{E0A45397-BB3E-7226-49E5-09FD418A6603}"/>
              </a:ext>
            </a:extLst>
          </p:cNvPr>
          <p:cNvSpPr>
            <a:spLocks noGrp="1"/>
          </p:cNvSpPr>
          <p:nvPr>
            <p:ph idx="1"/>
          </p:nvPr>
        </p:nvSpPr>
        <p:spPr/>
        <p:txBody>
          <a:bodyPr>
            <a:normAutofit fontScale="92500" lnSpcReduction="10000"/>
          </a:bodyPr>
          <a:lstStyle/>
          <a:p>
            <a:r>
              <a:rPr lang="en-GB" dirty="0"/>
              <a:t>Ecosystems require a broad focus on ecosystem health</a:t>
            </a:r>
          </a:p>
          <a:p>
            <a:r>
              <a:rPr lang="en-GB" dirty="0"/>
              <a:t>Ecosystem-based management is legal and policy requirement</a:t>
            </a:r>
          </a:p>
          <a:p>
            <a:r>
              <a:rPr lang="en-GB" dirty="0"/>
              <a:t>There is a process in place to deliver called the Marine Strategy</a:t>
            </a:r>
          </a:p>
          <a:p>
            <a:r>
              <a:rPr lang="en-GB" dirty="0"/>
              <a:t>Most recent assessment shows Scotland failing on GES</a:t>
            </a:r>
          </a:p>
          <a:p>
            <a:r>
              <a:rPr lang="en-GB" dirty="0"/>
              <a:t>A focus on benthic habitat shows a huge gap between current fishery practice and ecosystem-based management</a:t>
            </a:r>
          </a:p>
          <a:p>
            <a:r>
              <a:rPr lang="en-GB" dirty="0"/>
              <a:t>We do not believe the current programme of measures for benthic health meet the legal requirements of the Marine Strategy Regulations</a:t>
            </a:r>
          </a:p>
          <a:p>
            <a:r>
              <a:rPr lang="en-GB" dirty="0"/>
              <a:t>We advise that the  Scottish Government use this Group to assist in identifying measures to ensure Scotland delivers ecosystem-based management.</a:t>
            </a:r>
          </a:p>
        </p:txBody>
      </p:sp>
    </p:spTree>
    <p:extLst>
      <p:ext uri="{BB962C8B-B14F-4D97-AF65-F5344CB8AC3E}">
        <p14:creationId xmlns:p14="http://schemas.microsoft.com/office/powerpoint/2010/main" val="1612441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1CCD4-EAA4-7307-8EF1-0EACF9008A95}"/>
              </a:ext>
            </a:extLst>
          </p:cNvPr>
          <p:cNvSpPr>
            <a:spLocks noGrp="1"/>
          </p:cNvSpPr>
          <p:nvPr>
            <p:ph type="title"/>
          </p:nvPr>
        </p:nvSpPr>
        <p:spPr>
          <a:xfrm>
            <a:off x="838200" y="399631"/>
            <a:ext cx="10515600" cy="1325563"/>
          </a:xfrm>
        </p:spPr>
        <p:txBody>
          <a:bodyPr/>
          <a:lstStyle/>
          <a:p>
            <a:r>
              <a:rPr lang="en-GB" b="1" dirty="0"/>
              <a:t>OUTLINE OF PRESENTATION</a:t>
            </a:r>
          </a:p>
        </p:txBody>
      </p:sp>
      <p:sp>
        <p:nvSpPr>
          <p:cNvPr id="3" name="Content Placeholder 2">
            <a:extLst>
              <a:ext uri="{FF2B5EF4-FFF2-40B4-BE49-F238E27FC236}">
                <a16:creationId xmlns:a16="http://schemas.microsoft.com/office/drawing/2014/main" id="{E4974C47-8C76-49A9-AA11-6EABCB416136}"/>
              </a:ext>
            </a:extLst>
          </p:cNvPr>
          <p:cNvSpPr>
            <a:spLocks noGrp="1"/>
          </p:cNvSpPr>
          <p:nvPr>
            <p:ph idx="1"/>
          </p:nvPr>
        </p:nvSpPr>
        <p:spPr/>
        <p:txBody>
          <a:bodyPr>
            <a:normAutofit/>
          </a:bodyPr>
          <a:lstStyle/>
          <a:p>
            <a:r>
              <a:rPr lang="en-GB" dirty="0"/>
              <a:t>What is ecosystem-based management?</a:t>
            </a:r>
          </a:p>
          <a:p>
            <a:r>
              <a:rPr lang="en-GB" dirty="0"/>
              <a:t>Legal and policy basis</a:t>
            </a:r>
          </a:p>
          <a:p>
            <a:r>
              <a:rPr lang="en-GB" dirty="0"/>
              <a:t>UK Marine Strategy: the process</a:t>
            </a:r>
          </a:p>
          <a:p>
            <a:r>
              <a:rPr lang="en-GB" dirty="0"/>
              <a:t>Legal requirements for the Programme of Measures</a:t>
            </a:r>
          </a:p>
          <a:p>
            <a:r>
              <a:rPr lang="en-GB" dirty="0"/>
              <a:t>2019 Assessment: where are we?</a:t>
            </a:r>
          </a:p>
          <a:p>
            <a:r>
              <a:rPr lang="en-GB" dirty="0"/>
              <a:t>A focus on benthic habitat</a:t>
            </a:r>
          </a:p>
          <a:p>
            <a:r>
              <a:rPr lang="en-GB" dirty="0"/>
              <a:t>Are the </a:t>
            </a:r>
            <a:r>
              <a:rPr lang="en-GB" dirty="0" err="1"/>
              <a:t>PoM</a:t>
            </a:r>
            <a:r>
              <a:rPr lang="en-GB" dirty="0"/>
              <a:t> for benthic habitat adequate</a:t>
            </a:r>
          </a:p>
          <a:p>
            <a:r>
              <a:rPr lang="en-GB" dirty="0"/>
              <a:t>Summary and Conclusion</a:t>
            </a:r>
          </a:p>
        </p:txBody>
      </p:sp>
    </p:spTree>
    <p:extLst>
      <p:ext uri="{BB962C8B-B14F-4D97-AF65-F5344CB8AC3E}">
        <p14:creationId xmlns:p14="http://schemas.microsoft.com/office/powerpoint/2010/main" val="1545104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578BD-56EE-1F72-6F69-BBD734ED4A3D}"/>
              </a:ext>
            </a:extLst>
          </p:cNvPr>
          <p:cNvSpPr>
            <a:spLocks noGrp="1"/>
          </p:cNvSpPr>
          <p:nvPr>
            <p:ph type="title"/>
          </p:nvPr>
        </p:nvSpPr>
        <p:spPr/>
        <p:txBody>
          <a:bodyPr/>
          <a:lstStyle/>
          <a:p>
            <a:r>
              <a:rPr lang="en-GB" b="1" dirty="0"/>
              <a:t>WHAT IS ECOSYSTEM-BASED MANAGEMENT?</a:t>
            </a:r>
          </a:p>
        </p:txBody>
      </p:sp>
      <p:sp>
        <p:nvSpPr>
          <p:cNvPr id="3" name="Content Placeholder 2">
            <a:extLst>
              <a:ext uri="{FF2B5EF4-FFF2-40B4-BE49-F238E27FC236}">
                <a16:creationId xmlns:a16="http://schemas.microsoft.com/office/drawing/2014/main" id="{6BC11755-F351-311A-488F-1B244FFE004C}"/>
              </a:ext>
            </a:extLst>
          </p:cNvPr>
          <p:cNvSpPr>
            <a:spLocks noGrp="1"/>
          </p:cNvSpPr>
          <p:nvPr>
            <p:ph idx="1"/>
          </p:nvPr>
        </p:nvSpPr>
        <p:spPr/>
        <p:txBody>
          <a:bodyPr>
            <a:normAutofit lnSpcReduction="10000"/>
          </a:bodyPr>
          <a:lstStyle/>
          <a:p>
            <a:pPr marL="0" indent="0">
              <a:buNone/>
            </a:pPr>
            <a:r>
              <a:rPr lang="en-GB" dirty="0"/>
              <a:t>Management that:-</a:t>
            </a:r>
          </a:p>
          <a:p>
            <a:r>
              <a:rPr lang="en-GB" dirty="0"/>
              <a:t>understands how ecosystems function and the relationships within them</a:t>
            </a:r>
          </a:p>
          <a:p>
            <a:r>
              <a:rPr lang="en-GB" dirty="0"/>
              <a:t>recognises and protects the diversity and productivity of ecosystem services</a:t>
            </a:r>
          </a:p>
          <a:p>
            <a:r>
              <a:rPr lang="en-GB" dirty="0"/>
              <a:t>protect the resilience of ecosystems </a:t>
            </a:r>
          </a:p>
          <a:p>
            <a:r>
              <a:rPr lang="en-GB" dirty="0"/>
              <a:t>recognises that management should occur at the correct geographic and temporal scale</a:t>
            </a:r>
          </a:p>
          <a:p>
            <a:r>
              <a:rPr lang="en-GB" dirty="0"/>
              <a:t>rejects single species approaches which fail to account for interactions within ecosystems</a:t>
            </a:r>
          </a:p>
        </p:txBody>
      </p:sp>
    </p:spTree>
    <p:extLst>
      <p:ext uri="{BB962C8B-B14F-4D97-AF65-F5344CB8AC3E}">
        <p14:creationId xmlns:p14="http://schemas.microsoft.com/office/powerpoint/2010/main" val="3783361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1A0F83F4-1472-D6EC-8BEF-192E7C047F5B}"/>
              </a:ext>
            </a:extLst>
          </p:cNvPr>
          <p:cNvSpPr/>
          <p:nvPr/>
        </p:nvSpPr>
        <p:spPr>
          <a:xfrm>
            <a:off x="4287328" y="2743200"/>
            <a:ext cx="2855345" cy="1699404"/>
          </a:xfrm>
          <a:prstGeom prst="ellipse">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dirty="0"/>
              <a:t>UK Marine Strategy</a:t>
            </a:r>
          </a:p>
        </p:txBody>
      </p:sp>
      <p:sp>
        <p:nvSpPr>
          <p:cNvPr id="6" name="Rectangle 5">
            <a:extLst>
              <a:ext uri="{FF2B5EF4-FFF2-40B4-BE49-F238E27FC236}">
                <a16:creationId xmlns:a16="http://schemas.microsoft.com/office/drawing/2014/main" id="{B147BA76-2846-096E-D922-8DE79B278DD8}"/>
              </a:ext>
            </a:extLst>
          </p:cNvPr>
          <p:cNvSpPr/>
          <p:nvPr/>
        </p:nvSpPr>
        <p:spPr>
          <a:xfrm>
            <a:off x="1595887" y="4537496"/>
            <a:ext cx="1477993" cy="81950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dirty="0"/>
              <a:t>Fisheries Act 2020 (UK)</a:t>
            </a:r>
          </a:p>
        </p:txBody>
      </p:sp>
      <p:sp>
        <p:nvSpPr>
          <p:cNvPr id="7" name="Rectangle 6">
            <a:extLst>
              <a:ext uri="{FF2B5EF4-FFF2-40B4-BE49-F238E27FC236}">
                <a16:creationId xmlns:a16="http://schemas.microsoft.com/office/drawing/2014/main" id="{3EE1E20D-8BE7-EA52-ED84-5B3C34C82707}"/>
              </a:ext>
            </a:extLst>
          </p:cNvPr>
          <p:cNvSpPr/>
          <p:nvPr/>
        </p:nvSpPr>
        <p:spPr>
          <a:xfrm>
            <a:off x="3303917" y="5693434"/>
            <a:ext cx="2792083" cy="75049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dirty="0"/>
              <a:t>Scotland’s Fisheries Management Strategy 2020-2030</a:t>
            </a:r>
          </a:p>
        </p:txBody>
      </p:sp>
      <p:sp>
        <p:nvSpPr>
          <p:cNvPr id="8" name="Rectangle 7">
            <a:extLst>
              <a:ext uri="{FF2B5EF4-FFF2-40B4-BE49-F238E27FC236}">
                <a16:creationId xmlns:a16="http://schemas.microsoft.com/office/drawing/2014/main" id="{0E72243B-DA49-FE80-094B-CEAA0C7CE12C}"/>
              </a:ext>
            </a:extLst>
          </p:cNvPr>
          <p:cNvSpPr/>
          <p:nvPr/>
        </p:nvSpPr>
        <p:spPr>
          <a:xfrm>
            <a:off x="6443932" y="5693433"/>
            <a:ext cx="1837425" cy="75049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Scotland’s National Marine Plan</a:t>
            </a:r>
          </a:p>
        </p:txBody>
      </p:sp>
      <p:sp>
        <p:nvSpPr>
          <p:cNvPr id="9" name="Rectangle 8">
            <a:extLst>
              <a:ext uri="{FF2B5EF4-FFF2-40B4-BE49-F238E27FC236}">
                <a16:creationId xmlns:a16="http://schemas.microsoft.com/office/drawing/2014/main" id="{50D015A4-3ED4-AC4B-85BA-9480AED47342}"/>
              </a:ext>
            </a:extLst>
          </p:cNvPr>
          <p:cNvSpPr/>
          <p:nvPr/>
        </p:nvSpPr>
        <p:spPr>
          <a:xfrm>
            <a:off x="8755811" y="5693434"/>
            <a:ext cx="2199735" cy="75049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Scotland’s Biodiversity Strategy to 2045</a:t>
            </a:r>
          </a:p>
        </p:txBody>
      </p:sp>
      <p:sp>
        <p:nvSpPr>
          <p:cNvPr id="20" name="Rectangle: Rounded Corners 19">
            <a:extLst>
              <a:ext uri="{FF2B5EF4-FFF2-40B4-BE49-F238E27FC236}">
                <a16:creationId xmlns:a16="http://schemas.microsoft.com/office/drawing/2014/main" id="{BB1BE4C8-5126-5409-0595-97C7DFD57DFD}"/>
              </a:ext>
            </a:extLst>
          </p:cNvPr>
          <p:cNvSpPr/>
          <p:nvPr/>
        </p:nvSpPr>
        <p:spPr>
          <a:xfrm>
            <a:off x="1204823" y="1393170"/>
            <a:ext cx="1130060" cy="914400"/>
          </a:xfrm>
          <a:prstGeom prst="round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dirty="0"/>
              <a:t>UNCLOS</a:t>
            </a:r>
          </a:p>
        </p:txBody>
      </p:sp>
      <p:sp>
        <p:nvSpPr>
          <p:cNvPr id="21" name="Rectangle: Rounded Corners 20">
            <a:extLst>
              <a:ext uri="{FF2B5EF4-FFF2-40B4-BE49-F238E27FC236}">
                <a16:creationId xmlns:a16="http://schemas.microsoft.com/office/drawing/2014/main" id="{9C4A5F5B-F277-D301-6A60-C012F4A22353}"/>
              </a:ext>
            </a:extLst>
          </p:cNvPr>
          <p:cNvSpPr/>
          <p:nvPr/>
        </p:nvSpPr>
        <p:spPr>
          <a:xfrm>
            <a:off x="3467819" y="1423362"/>
            <a:ext cx="1302589" cy="854015"/>
          </a:xfrm>
          <a:prstGeom prst="round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dirty="0"/>
              <a:t>OSPAR</a:t>
            </a:r>
          </a:p>
        </p:txBody>
      </p:sp>
      <p:sp>
        <p:nvSpPr>
          <p:cNvPr id="22" name="Rectangle: Rounded Corners 21">
            <a:extLst>
              <a:ext uri="{FF2B5EF4-FFF2-40B4-BE49-F238E27FC236}">
                <a16:creationId xmlns:a16="http://schemas.microsoft.com/office/drawing/2014/main" id="{18F2A0D2-B15B-6B6F-CDF8-E64045571EF6}"/>
              </a:ext>
            </a:extLst>
          </p:cNvPr>
          <p:cNvSpPr/>
          <p:nvPr/>
        </p:nvSpPr>
        <p:spPr>
          <a:xfrm>
            <a:off x="6185141" y="1466490"/>
            <a:ext cx="1380226" cy="854015"/>
          </a:xfrm>
          <a:prstGeom prst="round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dirty="0"/>
              <a:t>UN Sustainable Goal 14</a:t>
            </a:r>
          </a:p>
        </p:txBody>
      </p:sp>
      <p:sp>
        <p:nvSpPr>
          <p:cNvPr id="24" name="Rectangle: Rounded Corners 23">
            <a:extLst>
              <a:ext uri="{FF2B5EF4-FFF2-40B4-BE49-F238E27FC236}">
                <a16:creationId xmlns:a16="http://schemas.microsoft.com/office/drawing/2014/main" id="{9567DDB0-C2A0-B9BF-342E-3357BA606AD0}"/>
              </a:ext>
            </a:extLst>
          </p:cNvPr>
          <p:cNvSpPr/>
          <p:nvPr/>
        </p:nvSpPr>
        <p:spPr>
          <a:xfrm>
            <a:off x="8419382" y="1466490"/>
            <a:ext cx="1837425" cy="854015"/>
          </a:xfrm>
          <a:prstGeom prst="round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dirty="0"/>
              <a:t>UN Convention on Biodiversity</a:t>
            </a:r>
          </a:p>
        </p:txBody>
      </p:sp>
      <p:sp>
        <p:nvSpPr>
          <p:cNvPr id="25" name="Rectangle 24">
            <a:extLst>
              <a:ext uri="{FF2B5EF4-FFF2-40B4-BE49-F238E27FC236}">
                <a16:creationId xmlns:a16="http://schemas.microsoft.com/office/drawing/2014/main" id="{55143E25-9271-904E-6D87-DD7603073DA6}"/>
              </a:ext>
            </a:extLst>
          </p:cNvPr>
          <p:cNvSpPr/>
          <p:nvPr/>
        </p:nvSpPr>
        <p:spPr>
          <a:xfrm>
            <a:off x="8005314" y="3209025"/>
            <a:ext cx="1923690" cy="50895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dirty="0"/>
              <a:t>Marine Strategy Regulations 2010</a:t>
            </a:r>
          </a:p>
        </p:txBody>
      </p:sp>
      <p:sp>
        <p:nvSpPr>
          <p:cNvPr id="26" name="Rectangle 25">
            <a:extLst>
              <a:ext uri="{FF2B5EF4-FFF2-40B4-BE49-F238E27FC236}">
                <a16:creationId xmlns:a16="http://schemas.microsoft.com/office/drawing/2014/main" id="{D6B06CE0-94E6-3DFF-C6F2-EFEA2051FD62}"/>
              </a:ext>
            </a:extLst>
          </p:cNvPr>
          <p:cNvSpPr/>
          <p:nvPr/>
        </p:nvSpPr>
        <p:spPr>
          <a:xfrm>
            <a:off x="8005313" y="3890511"/>
            <a:ext cx="2725947" cy="552093"/>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dirty="0"/>
              <a:t>Marine Strategy Framework Directive 2008</a:t>
            </a:r>
          </a:p>
        </p:txBody>
      </p:sp>
      <p:sp>
        <p:nvSpPr>
          <p:cNvPr id="27" name="Rectangle 26">
            <a:extLst>
              <a:ext uri="{FF2B5EF4-FFF2-40B4-BE49-F238E27FC236}">
                <a16:creationId xmlns:a16="http://schemas.microsoft.com/office/drawing/2014/main" id="{92F543CD-5FCB-2EC9-A004-C15FE0B754B4}"/>
              </a:ext>
            </a:extLst>
          </p:cNvPr>
          <p:cNvSpPr/>
          <p:nvPr/>
        </p:nvSpPr>
        <p:spPr>
          <a:xfrm>
            <a:off x="3467819" y="4537496"/>
            <a:ext cx="1621766" cy="854013"/>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dirty="0"/>
              <a:t>Joint Fisheries Statement (UK)</a:t>
            </a:r>
          </a:p>
        </p:txBody>
      </p:sp>
      <p:sp>
        <p:nvSpPr>
          <p:cNvPr id="29" name="Rectangle 28">
            <a:extLst>
              <a:ext uri="{FF2B5EF4-FFF2-40B4-BE49-F238E27FC236}">
                <a16:creationId xmlns:a16="http://schemas.microsoft.com/office/drawing/2014/main" id="{FCC296C4-6BAF-DA74-C310-1621F5EC0345}"/>
              </a:ext>
            </a:extLst>
          </p:cNvPr>
          <p:cNvSpPr/>
          <p:nvPr/>
        </p:nvSpPr>
        <p:spPr>
          <a:xfrm>
            <a:off x="862643" y="5693433"/>
            <a:ext cx="1966820" cy="75049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RIFG Structure and function</a:t>
            </a:r>
          </a:p>
        </p:txBody>
      </p:sp>
      <p:sp>
        <p:nvSpPr>
          <p:cNvPr id="30" name="Title 29">
            <a:extLst>
              <a:ext uri="{FF2B5EF4-FFF2-40B4-BE49-F238E27FC236}">
                <a16:creationId xmlns:a16="http://schemas.microsoft.com/office/drawing/2014/main" id="{EA013C8A-B897-3EC4-9EF7-D70D8A9E7170}"/>
              </a:ext>
            </a:extLst>
          </p:cNvPr>
          <p:cNvSpPr>
            <a:spLocks noGrp="1"/>
          </p:cNvSpPr>
          <p:nvPr>
            <p:ph type="title"/>
          </p:nvPr>
        </p:nvSpPr>
        <p:spPr>
          <a:xfrm>
            <a:off x="838200" y="365126"/>
            <a:ext cx="10515600" cy="868454"/>
          </a:xfrm>
        </p:spPr>
        <p:txBody>
          <a:bodyPr>
            <a:normAutofit/>
          </a:bodyPr>
          <a:lstStyle/>
          <a:p>
            <a:r>
              <a:rPr lang="en-GB" b="1" dirty="0"/>
              <a:t>LEGAL AND POLICY BASIS </a:t>
            </a:r>
          </a:p>
        </p:txBody>
      </p:sp>
    </p:spTree>
    <p:extLst>
      <p:ext uri="{BB962C8B-B14F-4D97-AF65-F5344CB8AC3E}">
        <p14:creationId xmlns:p14="http://schemas.microsoft.com/office/powerpoint/2010/main" val="510840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diagram of steps to a strategy&#10;&#10;Description automatically generated">
            <a:extLst>
              <a:ext uri="{FF2B5EF4-FFF2-40B4-BE49-F238E27FC236}">
                <a16:creationId xmlns:a16="http://schemas.microsoft.com/office/drawing/2014/main" id="{C25501BF-3BCA-8300-B9E7-F75EB0BF440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46053" y="1738312"/>
            <a:ext cx="4045789" cy="3637252"/>
          </a:xfrm>
          <a:prstGeom prst="rect">
            <a:avLst/>
          </a:prstGeom>
          <a:noFill/>
          <a:ln>
            <a:noFill/>
          </a:ln>
        </p:spPr>
      </p:pic>
      <p:sp>
        <p:nvSpPr>
          <p:cNvPr id="3" name="Rectangle 2">
            <a:extLst>
              <a:ext uri="{FF2B5EF4-FFF2-40B4-BE49-F238E27FC236}">
                <a16:creationId xmlns:a16="http://schemas.microsoft.com/office/drawing/2014/main" id="{1F6A02A7-C292-EBF0-3DA1-B8C606888930}"/>
              </a:ext>
            </a:extLst>
          </p:cNvPr>
          <p:cNvSpPr/>
          <p:nvPr/>
        </p:nvSpPr>
        <p:spPr>
          <a:xfrm>
            <a:off x="6642340" y="1923692"/>
            <a:ext cx="3037369" cy="733244"/>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Marine Strategy Part One:</a:t>
            </a:r>
          </a:p>
          <a:p>
            <a:pPr algn="ctr"/>
            <a:r>
              <a:rPr lang="en-GB" sz="1600" dirty="0">
                <a:solidFill>
                  <a:schemeClr val="tx1"/>
                </a:solidFill>
              </a:rPr>
              <a:t>UK updated assessment and Good Environmental Status 2019</a:t>
            </a:r>
          </a:p>
        </p:txBody>
      </p:sp>
      <p:sp>
        <p:nvSpPr>
          <p:cNvPr id="4" name="Rectangle 3">
            <a:extLst>
              <a:ext uri="{FF2B5EF4-FFF2-40B4-BE49-F238E27FC236}">
                <a16:creationId xmlns:a16="http://schemas.microsoft.com/office/drawing/2014/main" id="{2AB4870C-C09D-4390-6903-071B91098306}"/>
              </a:ext>
            </a:extLst>
          </p:cNvPr>
          <p:cNvSpPr/>
          <p:nvPr/>
        </p:nvSpPr>
        <p:spPr>
          <a:xfrm>
            <a:off x="6642340" y="2881223"/>
            <a:ext cx="3037368" cy="888521"/>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Marine Strategy Part Two:</a:t>
            </a:r>
          </a:p>
          <a:p>
            <a:pPr algn="ctr"/>
            <a:r>
              <a:rPr lang="en-GB" sz="1600" dirty="0">
                <a:solidFill>
                  <a:schemeClr val="tx1"/>
                </a:solidFill>
              </a:rPr>
              <a:t>UK updated monitoring programmes 2021</a:t>
            </a:r>
          </a:p>
        </p:txBody>
      </p:sp>
      <p:sp>
        <p:nvSpPr>
          <p:cNvPr id="5" name="Rectangle 4">
            <a:extLst>
              <a:ext uri="{FF2B5EF4-FFF2-40B4-BE49-F238E27FC236}">
                <a16:creationId xmlns:a16="http://schemas.microsoft.com/office/drawing/2014/main" id="{FCAB96C9-C6BD-873F-2F97-E3F5FFA0D259}"/>
              </a:ext>
            </a:extLst>
          </p:cNvPr>
          <p:cNvSpPr/>
          <p:nvPr/>
        </p:nvSpPr>
        <p:spPr>
          <a:xfrm>
            <a:off x="6642339" y="4019908"/>
            <a:ext cx="3037367" cy="888521"/>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Marine Strategy Part Three:</a:t>
            </a:r>
          </a:p>
          <a:p>
            <a:pPr algn="ctr"/>
            <a:r>
              <a:rPr lang="en-GB" sz="1600" dirty="0">
                <a:solidFill>
                  <a:schemeClr val="tx1"/>
                </a:solidFill>
              </a:rPr>
              <a:t>UK Programme of Measures 2021</a:t>
            </a:r>
            <a:endParaRPr lang="en-GB" sz="1600" dirty="0"/>
          </a:p>
        </p:txBody>
      </p:sp>
      <p:sp>
        <p:nvSpPr>
          <p:cNvPr id="6" name="Title 5">
            <a:extLst>
              <a:ext uri="{FF2B5EF4-FFF2-40B4-BE49-F238E27FC236}">
                <a16:creationId xmlns:a16="http://schemas.microsoft.com/office/drawing/2014/main" id="{05B524EA-AA06-B073-52E4-15DAE69C1190}"/>
              </a:ext>
            </a:extLst>
          </p:cNvPr>
          <p:cNvSpPr>
            <a:spLocks noGrp="1"/>
          </p:cNvSpPr>
          <p:nvPr>
            <p:ph type="title"/>
          </p:nvPr>
        </p:nvSpPr>
        <p:spPr>
          <a:xfrm>
            <a:off x="838200" y="365125"/>
            <a:ext cx="10515600" cy="1123023"/>
          </a:xfrm>
        </p:spPr>
        <p:txBody>
          <a:bodyPr/>
          <a:lstStyle/>
          <a:p>
            <a:r>
              <a:rPr lang="en-GB" b="1" dirty="0"/>
              <a:t>MARINE STRATEGY: THE PROCESS</a:t>
            </a:r>
          </a:p>
        </p:txBody>
      </p:sp>
    </p:spTree>
    <p:extLst>
      <p:ext uri="{BB962C8B-B14F-4D97-AF65-F5344CB8AC3E}">
        <p14:creationId xmlns:p14="http://schemas.microsoft.com/office/powerpoint/2010/main" val="355876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CDCF3-E64C-E677-12E3-AC43C963CE2B}"/>
              </a:ext>
            </a:extLst>
          </p:cNvPr>
          <p:cNvSpPr>
            <a:spLocks noGrp="1"/>
          </p:cNvSpPr>
          <p:nvPr>
            <p:ph type="title"/>
          </p:nvPr>
        </p:nvSpPr>
        <p:spPr/>
        <p:txBody>
          <a:bodyPr>
            <a:normAutofit/>
          </a:bodyPr>
          <a:lstStyle/>
          <a:p>
            <a:r>
              <a:rPr lang="en-GB" sz="4400" b="1" dirty="0"/>
              <a:t>LEGAL REQUIRMENTS OF THE PROGRAMME OF MEASURES</a:t>
            </a:r>
          </a:p>
        </p:txBody>
      </p:sp>
      <p:sp>
        <p:nvSpPr>
          <p:cNvPr id="3" name="Text Placeholder 2">
            <a:extLst>
              <a:ext uri="{FF2B5EF4-FFF2-40B4-BE49-F238E27FC236}">
                <a16:creationId xmlns:a16="http://schemas.microsoft.com/office/drawing/2014/main" id="{FDE82C39-938C-4AB3-0B4F-0FE78B0E7A95}"/>
              </a:ext>
            </a:extLst>
          </p:cNvPr>
          <p:cNvSpPr>
            <a:spLocks noGrp="1"/>
          </p:cNvSpPr>
          <p:nvPr>
            <p:ph idx="1"/>
          </p:nvPr>
        </p:nvSpPr>
        <p:spPr/>
        <p:txBody>
          <a:bodyPr/>
          <a:lstStyle/>
          <a:p>
            <a:endParaRPr lang="en-GB" dirty="0"/>
          </a:p>
          <a:p>
            <a:r>
              <a:rPr lang="en-GB" dirty="0"/>
              <a:t>What is required by the Regulations:</a:t>
            </a:r>
          </a:p>
          <a:p>
            <a:r>
              <a:rPr lang="en-GB" dirty="0"/>
              <a:t>14(1) By 31st December 2015  the competent authority must publish a programme of measures necessary to achieve  or maintain good environmental status for marine waters in the marine strategy area, in accordance with Article 13</a:t>
            </a:r>
          </a:p>
          <a:p>
            <a:r>
              <a:rPr lang="en-GB" dirty="0"/>
              <a:t>R14(5) the competent authority must include in the programme of measures a description of how the measures will be implemented and how they will contribute to the achievement of environmental targets established under regulation 12</a:t>
            </a:r>
          </a:p>
          <a:p>
            <a:endParaRPr lang="en-GB" dirty="0"/>
          </a:p>
        </p:txBody>
      </p:sp>
    </p:spTree>
    <p:extLst>
      <p:ext uri="{BB962C8B-B14F-4D97-AF65-F5344CB8AC3E}">
        <p14:creationId xmlns:p14="http://schemas.microsoft.com/office/powerpoint/2010/main" val="1768415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414E99F7-CC9B-E509-71F5-832BEC8E4D34}"/>
              </a:ext>
            </a:extLst>
          </p:cNvPr>
          <p:cNvGraphicFramePr>
            <a:graphicFrameLocks noGrp="1"/>
          </p:cNvGraphicFramePr>
          <p:nvPr>
            <p:extLst>
              <p:ext uri="{D42A27DB-BD31-4B8C-83A1-F6EECF244321}">
                <p14:modId xmlns:p14="http://schemas.microsoft.com/office/powerpoint/2010/main" val="570950771"/>
              </p:ext>
            </p:extLst>
          </p:nvPr>
        </p:nvGraphicFramePr>
        <p:xfrm>
          <a:off x="1173019" y="1099127"/>
          <a:ext cx="9134763" cy="4688319"/>
        </p:xfrm>
        <a:graphic>
          <a:graphicData uri="http://schemas.openxmlformats.org/drawingml/2006/table">
            <a:tbl>
              <a:tblPr firstRow="1" firstCol="1" bandRow="1">
                <a:tableStyleId>{5C22544A-7EE6-4342-B048-85BDC9FD1C3A}</a:tableStyleId>
              </a:tblPr>
              <a:tblGrid>
                <a:gridCol w="1445020">
                  <a:extLst>
                    <a:ext uri="{9D8B030D-6E8A-4147-A177-3AD203B41FA5}">
                      <a16:colId xmlns:a16="http://schemas.microsoft.com/office/drawing/2014/main" val="1132944107"/>
                    </a:ext>
                  </a:extLst>
                </a:gridCol>
                <a:gridCol w="6470543">
                  <a:extLst>
                    <a:ext uri="{9D8B030D-6E8A-4147-A177-3AD203B41FA5}">
                      <a16:colId xmlns:a16="http://schemas.microsoft.com/office/drawing/2014/main" val="779901341"/>
                    </a:ext>
                  </a:extLst>
                </a:gridCol>
                <a:gridCol w="1219200">
                  <a:extLst>
                    <a:ext uri="{9D8B030D-6E8A-4147-A177-3AD203B41FA5}">
                      <a16:colId xmlns:a16="http://schemas.microsoft.com/office/drawing/2014/main" val="1843356592"/>
                    </a:ext>
                  </a:extLst>
                </a:gridCol>
              </a:tblGrid>
              <a:tr h="463017">
                <a:tc>
                  <a:txBody>
                    <a:bodyPr/>
                    <a:lstStyle/>
                    <a:p>
                      <a:pPr>
                        <a:lnSpc>
                          <a:spcPct val="107000"/>
                        </a:lnSpc>
                        <a:spcAft>
                          <a:spcPts val="800"/>
                        </a:spcAft>
                      </a:pPr>
                      <a:r>
                        <a:rPr lang="en-GB" sz="1100">
                          <a:effectLst/>
                        </a:rPr>
                        <a:t>Ecosystem component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High level objective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dirty="0">
                          <a:effectLst/>
                        </a:rPr>
                        <a:t>GES Status 2019</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21967401"/>
                  </a:ext>
                </a:extLst>
              </a:tr>
              <a:tr h="463017">
                <a:tc>
                  <a:txBody>
                    <a:bodyPr/>
                    <a:lstStyle/>
                    <a:p>
                      <a:pPr>
                        <a:lnSpc>
                          <a:spcPct val="107000"/>
                        </a:lnSpc>
                        <a:spcAft>
                          <a:spcPts val="800"/>
                        </a:spcAft>
                      </a:pPr>
                      <a:r>
                        <a:rPr lang="en-GB" sz="1100">
                          <a:effectLst/>
                        </a:rPr>
                        <a:t>Cetaceans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The population abundance of cetaceans indicates healthy populations that are not significantly affected by human activities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dirty="0">
                          <a:solidFill>
                            <a:schemeClr val="accent2"/>
                          </a:solidFill>
                          <a:effectLst/>
                        </a:rPr>
                        <a:t>Partial</a:t>
                      </a:r>
                      <a:endParaRPr lang="en-GB" sz="20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31117516"/>
                  </a:ext>
                </a:extLst>
              </a:tr>
              <a:tr h="463017">
                <a:tc>
                  <a:txBody>
                    <a:bodyPr/>
                    <a:lstStyle/>
                    <a:p>
                      <a:pPr>
                        <a:lnSpc>
                          <a:spcPct val="107000"/>
                        </a:lnSpc>
                        <a:spcAft>
                          <a:spcPts val="800"/>
                        </a:spcAft>
                      </a:pPr>
                      <a:r>
                        <a:rPr lang="en-GB" sz="1100">
                          <a:effectLst/>
                        </a:rPr>
                        <a:t>Seals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The population abundance and demography of seals indicates healthy populations that are not significantly affected by human activities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dirty="0">
                          <a:solidFill>
                            <a:schemeClr val="accent2"/>
                          </a:solidFill>
                          <a:effectLst/>
                        </a:rPr>
                        <a:t>Partial</a:t>
                      </a:r>
                      <a:endParaRPr lang="en-GB" sz="20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6424552"/>
                  </a:ext>
                </a:extLst>
              </a:tr>
              <a:tr h="700600">
                <a:tc>
                  <a:txBody>
                    <a:bodyPr/>
                    <a:lstStyle/>
                    <a:p>
                      <a:pPr>
                        <a:lnSpc>
                          <a:spcPct val="107000"/>
                        </a:lnSpc>
                        <a:spcAft>
                          <a:spcPts val="800"/>
                        </a:spcAft>
                      </a:pPr>
                      <a:r>
                        <a:rPr lang="en-GB" sz="1100">
                          <a:effectLst/>
                        </a:rPr>
                        <a:t>Birds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The population abundance and demography of birds  indicates healthy populations that are not significantly affected by human activities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dirty="0">
                          <a:solidFill>
                            <a:srgbClr val="FF0000"/>
                          </a:solidFill>
                          <a:effectLst/>
                        </a:rPr>
                        <a:t>Fail</a:t>
                      </a:r>
                      <a:endParaRPr lang="en-GB"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98156067"/>
                  </a:ext>
                </a:extLst>
              </a:tr>
              <a:tr h="463017">
                <a:tc>
                  <a:txBody>
                    <a:bodyPr/>
                    <a:lstStyle/>
                    <a:p>
                      <a:pPr>
                        <a:lnSpc>
                          <a:spcPct val="107000"/>
                        </a:lnSpc>
                        <a:spcAft>
                          <a:spcPts val="800"/>
                        </a:spcAft>
                      </a:pPr>
                      <a:r>
                        <a:rPr lang="en-GB" sz="1100">
                          <a:effectLst/>
                        </a:rPr>
                        <a:t>Fish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The population abundance and demography of fish  indicates healthy populations that are not significantly affected by human activities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dirty="0">
                          <a:solidFill>
                            <a:srgbClr val="FF0000"/>
                          </a:solidFill>
                          <a:effectLst/>
                        </a:rPr>
                        <a:t>Fail</a:t>
                      </a:r>
                      <a:endParaRPr lang="en-GB"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44832528"/>
                  </a:ext>
                </a:extLst>
              </a:tr>
              <a:tr h="434942">
                <a:tc>
                  <a:txBody>
                    <a:bodyPr/>
                    <a:lstStyle/>
                    <a:p>
                      <a:pPr>
                        <a:lnSpc>
                          <a:spcPct val="107000"/>
                        </a:lnSpc>
                        <a:spcAft>
                          <a:spcPts val="800"/>
                        </a:spcAft>
                      </a:pPr>
                      <a:r>
                        <a:rPr lang="en-GB" sz="1100">
                          <a:effectLst/>
                        </a:rPr>
                        <a:t>Pelagic habitats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Pelagic habitats are not significantly adversely affected by human activities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dirty="0">
                          <a:solidFill>
                            <a:schemeClr val="accent2"/>
                          </a:solidFill>
                          <a:effectLst/>
                        </a:rPr>
                        <a:t>Partial</a:t>
                      </a:r>
                      <a:endParaRPr lang="en-GB" sz="20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3468230"/>
                  </a:ext>
                </a:extLst>
              </a:tr>
              <a:tr h="226270">
                <a:tc>
                  <a:txBody>
                    <a:bodyPr/>
                    <a:lstStyle/>
                    <a:p>
                      <a:pPr>
                        <a:lnSpc>
                          <a:spcPct val="107000"/>
                        </a:lnSpc>
                        <a:spcAft>
                          <a:spcPts val="800"/>
                        </a:spcAft>
                      </a:pPr>
                      <a:r>
                        <a:rPr lang="en-GB" sz="1100">
                          <a:effectLst/>
                        </a:rPr>
                        <a:t>Benthic habitats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The health of seabeds is not significantly adversely affected by human activities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dirty="0">
                          <a:solidFill>
                            <a:srgbClr val="FF0000"/>
                          </a:solidFill>
                          <a:effectLst/>
                        </a:rPr>
                        <a:t>Fail</a:t>
                      </a:r>
                      <a:endParaRPr lang="en-GB"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95307949"/>
                  </a:ext>
                </a:extLst>
              </a:tr>
              <a:tr h="463017">
                <a:tc>
                  <a:txBody>
                    <a:bodyPr/>
                    <a:lstStyle/>
                    <a:p>
                      <a:pPr>
                        <a:lnSpc>
                          <a:spcPct val="107000"/>
                        </a:lnSpc>
                        <a:spcAft>
                          <a:spcPts val="800"/>
                        </a:spcAft>
                      </a:pPr>
                      <a:r>
                        <a:rPr lang="en-GB" sz="1100">
                          <a:effectLst/>
                        </a:rPr>
                        <a:t>Non Indigenous species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The rate of introduction of NIS, spread and impact of NIS caused by human activities is not adversely altering ecosystems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dirty="0">
                          <a:solidFill>
                            <a:srgbClr val="FF0000"/>
                          </a:solidFill>
                          <a:effectLst/>
                        </a:rPr>
                        <a:t>Fail</a:t>
                      </a:r>
                      <a:endParaRPr lang="en-GB"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94586583"/>
                  </a:ext>
                </a:extLst>
              </a:tr>
              <a:tr h="463017">
                <a:tc>
                  <a:txBody>
                    <a:bodyPr/>
                    <a:lstStyle/>
                    <a:p>
                      <a:pPr>
                        <a:lnSpc>
                          <a:spcPct val="107000"/>
                        </a:lnSpc>
                        <a:spcAft>
                          <a:spcPts val="800"/>
                        </a:spcAft>
                      </a:pPr>
                      <a:r>
                        <a:rPr lang="en-GB" sz="1100">
                          <a:effectLst/>
                        </a:rPr>
                        <a:t>Commercial fish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Populations of all commercially exploited fish and shellfish are within safe biological limits exhibiting a population age and size distribution that is indicative of a healthy stock</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dirty="0">
                          <a:solidFill>
                            <a:srgbClr val="FF0000"/>
                          </a:solidFill>
                          <a:effectLst/>
                        </a:rPr>
                        <a:t>Fail</a:t>
                      </a:r>
                      <a:endParaRPr lang="en-GB"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08913224"/>
                  </a:ext>
                </a:extLst>
              </a:tr>
              <a:tr h="463017">
                <a:tc>
                  <a:txBody>
                    <a:bodyPr/>
                    <a:lstStyle/>
                    <a:p>
                      <a:pPr>
                        <a:lnSpc>
                          <a:spcPct val="107000"/>
                        </a:lnSpc>
                        <a:spcAft>
                          <a:spcPts val="800"/>
                        </a:spcAft>
                      </a:pPr>
                      <a:r>
                        <a:rPr lang="en-GB" sz="1100">
                          <a:effectLst/>
                        </a:rPr>
                        <a:t>Food Webs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The health of the marine food web is not significantly adversely affected by human activities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dirty="0">
                          <a:solidFill>
                            <a:schemeClr val="accent2"/>
                          </a:solidFill>
                          <a:effectLst/>
                        </a:rPr>
                        <a:t>Partial</a:t>
                      </a:r>
                      <a:endParaRPr lang="en-GB" sz="20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66228774"/>
                  </a:ext>
                </a:extLst>
              </a:tr>
            </a:tbl>
          </a:graphicData>
        </a:graphic>
      </p:graphicFrame>
      <p:sp>
        <p:nvSpPr>
          <p:cNvPr id="7" name="Title 6">
            <a:extLst>
              <a:ext uri="{FF2B5EF4-FFF2-40B4-BE49-F238E27FC236}">
                <a16:creationId xmlns:a16="http://schemas.microsoft.com/office/drawing/2014/main" id="{35B6D029-96AF-54B1-FAD4-277A5E9CF04F}"/>
              </a:ext>
            </a:extLst>
          </p:cNvPr>
          <p:cNvSpPr>
            <a:spLocks noGrp="1"/>
          </p:cNvSpPr>
          <p:nvPr>
            <p:ph type="title"/>
          </p:nvPr>
        </p:nvSpPr>
        <p:spPr>
          <a:xfrm>
            <a:off x="838200" y="365126"/>
            <a:ext cx="10515600" cy="576984"/>
          </a:xfrm>
        </p:spPr>
        <p:txBody>
          <a:bodyPr>
            <a:noAutofit/>
          </a:bodyPr>
          <a:lstStyle/>
          <a:p>
            <a:r>
              <a:rPr lang="en-GB" b="1" dirty="0"/>
              <a:t>2019  UPDATED ASSESSMENT</a:t>
            </a:r>
          </a:p>
        </p:txBody>
      </p:sp>
    </p:spTree>
    <p:extLst>
      <p:ext uri="{BB962C8B-B14F-4D97-AF65-F5344CB8AC3E}">
        <p14:creationId xmlns:p14="http://schemas.microsoft.com/office/powerpoint/2010/main" val="2824651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D7A53C37-D19A-FABE-67A3-316D7FB6CFD1}"/>
              </a:ext>
            </a:extLst>
          </p:cNvPr>
          <p:cNvGraphicFramePr>
            <a:graphicFrameLocks noGrp="1"/>
          </p:cNvGraphicFramePr>
          <p:nvPr>
            <p:extLst>
              <p:ext uri="{D42A27DB-BD31-4B8C-83A1-F6EECF244321}">
                <p14:modId xmlns:p14="http://schemas.microsoft.com/office/powerpoint/2010/main" val="201834957"/>
              </p:ext>
            </p:extLst>
          </p:nvPr>
        </p:nvGraphicFramePr>
        <p:xfrm>
          <a:off x="484517" y="1620719"/>
          <a:ext cx="10515600" cy="3897734"/>
        </p:xfrm>
        <a:graphic>
          <a:graphicData uri="http://schemas.openxmlformats.org/drawingml/2006/table">
            <a:tbl>
              <a:tblPr firstRow="1" firstCol="1" bandRow="1"/>
              <a:tblGrid>
                <a:gridCol w="2410864">
                  <a:extLst>
                    <a:ext uri="{9D8B030D-6E8A-4147-A177-3AD203B41FA5}">
                      <a16:colId xmlns:a16="http://schemas.microsoft.com/office/drawing/2014/main" val="38531538"/>
                    </a:ext>
                  </a:extLst>
                </a:gridCol>
                <a:gridCol w="4052368">
                  <a:extLst>
                    <a:ext uri="{9D8B030D-6E8A-4147-A177-3AD203B41FA5}">
                      <a16:colId xmlns:a16="http://schemas.microsoft.com/office/drawing/2014/main" val="2297030402"/>
                    </a:ext>
                  </a:extLst>
                </a:gridCol>
                <a:gridCol w="4052368">
                  <a:extLst>
                    <a:ext uri="{9D8B030D-6E8A-4147-A177-3AD203B41FA5}">
                      <a16:colId xmlns:a16="http://schemas.microsoft.com/office/drawing/2014/main" val="1412727607"/>
                    </a:ext>
                  </a:extLst>
                </a:gridCol>
              </a:tblGrid>
              <a:tr h="183832">
                <a:tc>
                  <a:txBody>
                    <a:bodyPr/>
                    <a:lstStyle/>
                    <a:p>
                      <a:pPr>
                        <a:lnSpc>
                          <a:spcPct val="107000"/>
                        </a:lnSpc>
                        <a:spcAft>
                          <a:spcPts val="80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TARGETS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5684" marR="656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INDICATOR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84" marR="656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THRESHOLD VALUE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5684" marR="656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35863455"/>
                  </a:ext>
                </a:extLst>
              </a:tr>
              <a:tr h="568517">
                <a:tc>
                  <a:txBody>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Physical loss of each seabed habitat type caused by human activities is minimised and where possible reversed</a:t>
                      </a:r>
                    </a:p>
                  </a:txBody>
                  <a:tcPr marL="65684" marR="656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Physical loss of predicted habitat</a:t>
                      </a:r>
                    </a:p>
                  </a:txBody>
                  <a:tcPr marL="65684" marR="656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5684" marR="656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38648117"/>
                  </a:ext>
                </a:extLst>
              </a:tr>
              <a:tr h="523645">
                <a:tc rowSpan="2">
                  <a:txBody>
                    <a:bodyPr/>
                    <a:lstStyle/>
                    <a:p>
                      <a:pPr>
                        <a:lnSpc>
                          <a:spcPct val="107000"/>
                        </a:lnSpc>
                        <a:spcAft>
                          <a:spcPts val="800"/>
                        </a:spcAft>
                      </a:pPr>
                      <a:r>
                        <a:rPr lang="en-GB" sz="1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The extent of habitat types adversely affected by physical disturbance caused by human activity should be minimised</a:t>
                      </a:r>
                    </a:p>
                  </a:txBody>
                  <a:tcPr marL="65684" marR="656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Extent of physical damage indicator</a:t>
                      </a:r>
                    </a:p>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OSPAR  </a:t>
                      </a:r>
                    </a:p>
                  </a:txBody>
                  <a:tcPr marL="65684" marR="656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The area of seafloor in poor condition is less than 15% for each assessment area</a:t>
                      </a:r>
                    </a:p>
                  </a:txBody>
                  <a:tcPr marL="65684" marR="656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18437625"/>
                  </a:ext>
                </a:extLst>
              </a:tr>
              <a:tr h="522993">
                <a:tc vMerge="1">
                  <a:txBody>
                    <a:bodyPr/>
                    <a:lstStyle/>
                    <a:p>
                      <a:endParaRPr lang="en-GB"/>
                    </a:p>
                  </a:txBody>
                  <a:tcPr/>
                </a:tc>
                <a:tc>
                  <a:txBody>
                    <a:bodyPr/>
                    <a:lstStyle/>
                    <a:p>
                      <a:pPr>
                        <a:lnSpc>
                          <a:spcPct val="107000"/>
                        </a:lnSpc>
                        <a:spcAft>
                          <a:spcPts val="800"/>
                        </a:spcAft>
                      </a:pPr>
                      <a:r>
                        <a:rPr lang="en-GB" sz="1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Benthic communities indicator OSPAR</a:t>
                      </a:r>
                    </a:p>
                  </a:txBody>
                  <a:tcPr marL="65684" marR="656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The area of habitat in poor condition must not exceed 15% of total available habitat area</a:t>
                      </a:r>
                    </a:p>
                  </a:txBody>
                  <a:tcPr marL="65684" marR="656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26340353"/>
                  </a:ext>
                </a:extLst>
              </a:tr>
              <a:tr h="760860">
                <a:tc>
                  <a:txBody>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Habitat loss of sensitive fragile or important habitats  caused by human activities is prevented and where feasible reversed</a:t>
                      </a:r>
                    </a:p>
                  </a:txBody>
                  <a:tcPr marL="65684" marR="656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Physical loss of predicted habitats indicator</a:t>
                      </a:r>
                    </a:p>
                  </a:txBody>
                  <a:tcPr marL="65684" marR="656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Extent and distribution of sensitive or representative seabed habitats is stable and or increasing and not smaller than a baseline value for listed habitats</a:t>
                      </a:r>
                    </a:p>
                  </a:txBody>
                  <a:tcPr marL="65684" marR="656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31661508"/>
                  </a:ext>
                </a:extLst>
              </a:tr>
              <a:tr h="183832">
                <a:tc rowSpan="5">
                  <a:txBody>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The extent of adverse effects caused by human activities on the condition and function and ecosystem processes of habitats is minimised</a:t>
                      </a:r>
                    </a:p>
                  </a:txBody>
                  <a:tcPr marL="65684" marR="656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Benthic communities indicator OSPAR</a:t>
                      </a:r>
                    </a:p>
                  </a:txBody>
                  <a:tcPr marL="65684" marR="656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5">
                  <a:txBody>
                    <a:bodyPr/>
                    <a:lstStyle/>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Damaging human impacts on predominant sediment habitats (biotic and abiotic components) individually and cumulative are reduced: the extent of adverse effects on the condition of habitats and associated ecological process caused by human activities is reduced and precautionary  principle  is applied to the most sensitive habitat types and or those which are most important for ecosystem functioning and ecosystem services.</a:t>
                      </a:r>
                    </a:p>
                  </a:txBody>
                  <a:tcPr marL="65684" marR="656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98084485"/>
                  </a:ext>
                </a:extLst>
              </a:tr>
              <a:tr h="183832">
                <a:tc vMerge="1">
                  <a:txBody>
                    <a:bodyPr/>
                    <a:lstStyle/>
                    <a:p>
                      <a:endParaRPr lang="en-GB"/>
                    </a:p>
                  </a:txBody>
                  <a:tcPr/>
                </a:tc>
                <a:tc>
                  <a:txBody>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Aggregated infaunal quality index</a:t>
                      </a:r>
                    </a:p>
                  </a:txBody>
                  <a:tcPr marL="65684" marR="656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3005103277"/>
                  </a:ext>
                </a:extLst>
              </a:tr>
              <a:tr h="183832">
                <a:tc vMerge="1">
                  <a:txBody>
                    <a:bodyPr/>
                    <a:lstStyle/>
                    <a:p>
                      <a:endParaRPr lang="en-GB"/>
                    </a:p>
                  </a:txBody>
                  <a:tcPr/>
                </a:tc>
                <a:tc>
                  <a:txBody>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Aggregated saltmarsh tool</a:t>
                      </a:r>
                    </a:p>
                  </a:txBody>
                  <a:tcPr marL="65684" marR="656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3516250014"/>
                  </a:ext>
                </a:extLst>
              </a:tr>
              <a:tr h="183832">
                <a:tc vMerge="1">
                  <a:txBody>
                    <a:bodyPr/>
                    <a:lstStyle/>
                    <a:p>
                      <a:endParaRPr lang="en-GB"/>
                    </a:p>
                  </a:txBody>
                  <a:tcPr/>
                </a:tc>
                <a:tc>
                  <a:txBody>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Aggregated intertidal seagrass tool</a:t>
                      </a:r>
                    </a:p>
                  </a:txBody>
                  <a:tcPr marL="65684" marR="656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159884166"/>
                  </a:ext>
                </a:extLst>
              </a:tr>
              <a:tr h="602559">
                <a:tc vMerge="1">
                  <a:txBody>
                    <a:bodyPr/>
                    <a:lstStyle/>
                    <a:p>
                      <a:endParaRPr lang="en-GB"/>
                    </a:p>
                  </a:txBody>
                  <a:tcPr/>
                </a:tc>
                <a:tc>
                  <a:txBody>
                    <a:bodyPr/>
                    <a:lstStyle/>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Intertidal rock community change indicator</a:t>
                      </a:r>
                    </a:p>
                  </a:txBody>
                  <a:tcPr marL="65684" marR="656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3947345152"/>
                  </a:ext>
                </a:extLst>
              </a:tr>
            </a:tbl>
          </a:graphicData>
        </a:graphic>
      </p:graphicFrame>
      <p:sp>
        <p:nvSpPr>
          <p:cNvPr id="4" name="Rectangle 1">
            <a:extLst>
              <a:ext uri="{FF2B5EF4-FFF2-40B4-BE49-F238E27FC236}">
                <a16:creationId xmlns:a16="http://schemas.microsoft.com/office/drawing/2014/main" id="{C792BCCA-881F-DE2F-2130-8AF0E1DA297E}"/>
              </a:ext>
            </a:extLst>
          </p:cNvPr>
          <p:cNvSpPr>
            <a:spLocks noChangeArrowheads="1"/>
          </p:cNvSpPr>
          <p:nvPr/>
        </p:nvSpPr>
        <p:spPr bwMode="auto">
          <a:xfrm>
            <a:off x="838200" y="2184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5" name="Title 4">
            <a:extLst>
              <a:ext uri="{FF2B5EF4-FFF2-40B4-BE49-F238E27FC236}">
                <a16:creationId xmlns:a16="http://schemas.microsoft.com/office/drawing/2014/main" id="{990337B0-3B3F-72FD-5651-347DC7BC5A57}"/>
              </a:ext>
            </a:extLst>
          </p:cNvPr>
          <p:cNvSpPr>
            <a:spLocks noGrp="1"/>
          </p:cNvSpPr>
          <p:nvPr>
            <p:ph type="title"/>
          </p:nvPr>
        </p:nvSpPr>
        <p:spPr>
          <a:xfrm>
            <a:off x="838200" y="365125"/>
            <a:ext cx="10515600" cy="863311"/>
          </a:xfrm>
        </p:spPr>
        <p:txBody>
          <a:bodyPr>
            <a:normAutofit/>
          </a:bodyPr>
          <a:lstStyle/>
          <a:p>
            <a:r>
              <a:rPr lang="en-GB" sz="3600" b="1" dirty="0"/>
              <a:t>GES: threshold values for benthic ecosystem component</a:t>
            </a:r>
          </a:p>
        </p:txBody>
      </p:sp>
    </p:spTree>
    <p:extLst>
      <p:ext uri="{BB962C8B-B14F-4D97-AF65-F5344CB8AC3E}">
        <p14:creationId xmlns:p14="http://schemas.microsoft.com/office/powerpoint/2010/main" val="2858151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F47A1-ED43-C302-E8C6-E917CBC6218E}"/>
              </a:ext>
            </a:extLst>
          </p:cNvPr>
          <p:cNvSpPr>
            <a:spLocks noGrp="1"/>
          </p:cNvSpPr>
          <p:nvPr>
            <p:ph type="title"/>
          </p:nvPr>
        </p:nvSpPr>
        <p:spPr>
          <a:xfrm>
            <a:off x="838200" y="365125"/>
            <a:ext cx="10515600" cy="1170377"/>
          </a:xfrm>
        </p:spPr>
        <p:txBody>
          <a:bodyPr>
            <a:normAutofit fontScale="90000"/>
          </a:bodyPr>
          <a:lstStyle/>
          <a:p>
            <a:br>
              <a:rPr lang="en-GB" sz="3600" b="0" i="0" dirty="0">
                <a:solidFill>
                  <a:srgbClr val="333333"/>
                </a:solidFill>
                <a:effectLst/>
                <a:latin typeface="Open Sans" panose="020F0502020204030204" pitchFamily="34" charset="0"/>
              </a:rPr>
            </a:br>
            <a:r>
              <a:rPr lang="en-GB" sz="4000" b="0" i="0" dirty="0">
                <a:solidFill>
                  <a:srgbClr val="333333"/>
                </a:solidFill>
                <a:effectLst/>
                <a:latin typeface="Open Sans" panose="020F0502020204030204" pitchFamily="34" charset="0"/>
              </a:rPr>
              <a:t>Extent of Physical Disturbance to Benthic Habitats -  Scottish Marine Assessment</a:t>
            </a:r>
            <a:br>
              <a:rPr lang="en-GB" b="0" i="0" dirty="0">
                <a:solidFill>
                  <a:srgbClr val="333333"/>
                </a:solidFill>
                <a:effectLst/>
                <a:latin typeface="Open Sans" panose="020F0502020204030204" pitchFamily="34" charset="0"/>
              </a:rPr>
            </a:br>
            <a:endParaRPr lang="en-GB" dirty="0"/>
          </a:p>
        </p:txBody>
      </p:sp>
      <p:graphicFrame>
        <p:nvGraphicFramePr>
          <p:cNvPr id="3" name="Table 2">
            <a:extLst>
              <a:ext uri="{FF2B5EF4-FFF2-40B4-BE49-F238E27FC236}">
                <a16:creationId xmlns:a16="http://schemas.microsoft.com/office/drawing/2014/main" id="{7F156BDC-1CAD-9BC5-9C9C-ADB1A42C89C6}"/>
              </a:ext>
            </a:extLst>
          </p:cNvPr>
          <p:cNvGraphicFramePr>
            <a:graphicFrameLocks noGrp="1"/>
          </p:cNvGraphicFramePr>
          <p:nvPr>
            <p:extLst>
              <p:ext uri="{D42A27DB-BD31-4B8C-83A1-F6EECF244321}">
                <p14:modId xmlns:p14="http://schemas.microsoft.com/office/powerpoint/2010/main" val="1319025992"/>
              </p:ext>
            </p:extLst>
          </p:nvPr>
        </p:nvGraphicFramePr>
        <p:xfrm>
          <a:off x="1000664" y="1777874"/>
          <a:ext cx="8842076" cy="4524056"/>
        </p:xfrm>
        <a:graphic>
          <a:graphicData uri="http://schemas.openxmlformats.org/drawingml/2006/table">
            <a:tbl>
              <a:tblPr/>
              <a:tblGrid>
                <a:gridCol w="1918472">
                  <a:extLst>
                    <a:ext uri="{9D8B030D-6E8A-4147-A177-3AD203B41FA5}">
                      <a16:colId xmlns:a16="http://schemas.microsoft.com/office/drawing/2014/main" val="3213053396"/>
                    </a:ext>
                  </a:extLst>
                </a:gridCol>
                <a:gridCol w="1730901">
                  <a:extLst>
                    <a:ext uri="{9D8B030D-6E8A-4147-A177-3AD203B41FA5}">
                      <a16:colId xmlns:a16="http://schemas.microsoft.com/office/drawing/2014/main" val="3628571184"/>
                    </a:ext>
                  </a:extLst>
                </a:gridCol>
                <a:gridCol w="1730901">
                  <a:extLst>
                    <a:ext uri="{9D8B030D-6E8A-4147-A177-3AD203B41FA5}">
                      <a16:colId xmlns:a16="http://schemas.microsoft.com/office/drawing/2014/main" val="1064312683"/>
                    </a:ext>
                  </a:extLst>
                </a:gridCol>
                <a:gridCol w="1730901">
                  <a:extLst>
                    <a:ext uri="{9D8B030D-6E8A-4147-A177-3AD203B41FA5}">
                      <a16:colId xmlns:a16="http://schemas.microsoft.com/office/drawing/2014/main" val="4227363164"/>
                    </a:ext>
                  </a:extLst>
                </a:gridCol>
                <a:gridCol w="1730901">
                  <a:extLst>
                    <a:ext uri="{9D8B030D-6E8A-4147-A177-3AD203B41FA5}">
                      <a16:colId xmlns:a16="http://schemas.microsoft.com/office/drawing/2014/main" val="1191843135"/>
                    </a:ext>
                  </a:extLst>
                </a:gridCol>
              </a:tblGrid>
              <a:tr h="657336">
                <a:tc>
                  <a:txBody>
                    <a:bodyPr/>
                    <a:lstStyle/>
                    <a:p>
                      <a:pPr fontAlgn="t"/>
                      <a:r>
                        <a:rPr lang="en-GB" sz="1500" b="1" dirty="0">
                          <a:effectLst/>
                        </a:rPr>
                        <a:t>Scottish Marine Region (SMR)</a:t>
                      </a:r>
                      <a:endParaRPr lang="en-GB" sz="1500" dirty="0">
                        <a:effectLst/>
                      </a:endParaRP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b="1">
                          <a:effectLst/>
                        </a:rPr>
                        <a:t>No predicted disturbance</a:t>
                      </a:r>
                      <a:endParaRPr lang="en-GB" sz="1500">
                        <a:effectLst/>
                      </a:endParaRP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b="1">
                          <a:effectLst/>
                        </a:rPr>
                        <a:t>Low disturbance (categories 1-4)</a:t>
                      </a:r>
                      <a:endParaRPr lang="en-GB" sz="1500">
                        <a:effectLst/>
                      </a:endParaRP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b="1" dirty="0">
                          <a:effectLst/>
                        </a:rPr>
                        <a:t>High disturbance (categories 5-9)</a:t>
                      </a:r>
                      <a:endParaRPr lang="en-GB" sz="1500" dirty="0">
                        <a:effectLst/>
                      </a:endParaRP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b="1" dirty="0">
                          <a:effectLst/>
                        </a:rPr>
                        <a:t>Status</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541009189"/>
                  </a:ext>
                </a:extLst>
              </a:tr>
              <a:tr h="344174">
                <a:tc>
                  <a:txBody>
                    <a:bodyPr/>
                    <a:lstStyle/>
                    <a:p>
                      <a:pPr fontAlgn="t"/>
                      <a:r>
                        <a:rPr lang="en-GB" sz="1500" dirty="0">
                          <a:effectLst/>
                        </a:rPr>
                        <a:t>Solway</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a:effectLst/>
                        </a:rPr>
                        <a:t>12%</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dirty="0">
                          <a:effectLst/>
                        </a:rPr>
                        <a:t>66%</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dirty="0">
                          <a:effectLst/>
                        </a:rPr>
                        <a:t>22%</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endParaRPr lang="en-GB" sz="1500" dirty="0">
                        <a:effectLst/>
                      </a:endParaRP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4155329321"/>
                  </a:ext>
                </a:extLst>
              </a:tr>
              <a:tr h="344174">
                <a:tc>
                  <a:txBody>
                    <a:bodyPr/>
                    <a:lstStyle/>
                    <a:p>
                      <a:pPr fontAlgn="t"/>
                      <a:r>
                        <a:rPr lang="en-GB" sz="1500" dirty="0">
                          <a:effectLst/>
                        </a:rPr>
                        <a:t>Clyde</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a:effectLst/>
                        </a:rPr>
                        <a:t>8%</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a:effectLst/>
                        </a:rPr>
                        <a:t>26%</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dirty="0">
                          <a:effectLst/>
                        </a:rPr>
                        <a:t>65%</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endParaRPr lang="en-GB" sz="1500" dirty="0">
                        <a:effectLst/>
                      </a:endParaRP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700546470"/>
                  </a:ext>
                </a:extLst>
              </a:tr>
              <a:tr h="344174">
                <a:tc>
                  <a:txBody>
                    <a:bodyPr/>
                    <a:lstStyle/>
                    <a:p>
                      <a:pPr fontAlgn="t"/>
                      <a:r>
                        <a:rPr lang="en-GB" sz="1500">
                          <a:effectLst/>
                        </a:rPr>
                        <a:t>Argyll</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5F5F5"/>
                    </a:solidFill>
                  </a:tcPr>
                </a:tc>
                <a:tc>
                  <a:txBody>
                    <a:bodyPr/>
                    <a:lstStyle/>
                    <a:p>
                      <a:pPr algn="ctr" fontAlgn="t"/>
                      <a:r>
                        <a:rPr lang="en-GB" sz="1500">
                          <a:effectLst/>
                        </a:rPr>
                        <a:t>20%</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5F5F5"/>
                    </a:solidFill>
                  </a:tcPr>
                </a:tc>
                <a:tc>
                  <a:txBody>
                    <a:bodyPr/>
                    <a:lstStyle/>
                    <a:p>
                      <a:pPr algn="ctr" fontAlgn="t"/>
                      <a:r>
                        <a:rPr lang="en-GB" sz="1500">
                          <a:effectLst/>
                        </a:rPr>
                        <a:t>36%</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5F5F5"/>
                    </a:solidFill>
                  </a:tcPr>
                </a:tc>
                <a:tc>
                  <a:txBody>
                    <a:bodyPr/>
                    <a:lstStyle/>
                    <a:p>
                      <a:pPr algn="ctr" fontAlgn="t"/>
                      <a:r>
                        <a:rPr lang="en-GB" sz="1500" dirty="0">
                          <a:effectLst/>
                        </a:rPr>
                        <a:t>44%</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5F5F5"/>
                    </a:solidFill>
                  </a:tcPr>
                </a:tc>
                <a:tc>
                  <a:txBody>
                    <a:bodyPr/>
                    <a:lstStyle/>
                    <a:p>
                      <a:pPr algn="ctr" fontAlgn="t"/>
                      <a:endParaRPr lang="en-GB" sz="1500" dirty="0">
                        <a:effectLst/>
                      </a:endParaRP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5F5F5"/>
                    </a:solidFill>
                  </a:tcPr>
                </a:tc>
                <a:extLst>
                  <a:ext uri="{0D108BD9-81ED-4DB2-BD59-A6C34878D82A}">
                    <a16:rowId xmlns:a16="http://schemas.microsoft.com/office/drawing/2014/main" val="4013778203"/>
                  </a:ext>
                </a:extLst>
              </a:tr>
              <a:tr h="344174">
                <a:tc>
                  <a:txBody>
                    <a:bodyPr/>
                    <a:lstStyle/>
                    <a:p>
                      <a:pPr fontAlgn="t"/>
                      <a:r>
                        <a:rPr lang="en-GB" sz="1500" dirty="0">
                          <a:effectLst/>
                        </a:rPr>
                        <a:t>West Highlands</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a:effectLst/>
                        </a:rPr>
                        <a:t>8%</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a:effectLst/>
                        </a:rPr>
                        <a:t>27%</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dirty="0">
                          <a:effectLst/>
                        </a:rPr>
                        <a:t>65%</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endParaRPr lang="en-GB" sz="1500" dirty="0">
                        <a:effectLst/>
                      </a:endParaRP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339050074"/>
                  </a:ext>
                </a:extLst>
              </a:tr>
              <a:tr h="344174">
                <a:tc>
                  <a:txBody>
                    <a:bodyPr/>
                    <a:lstStyle/>
                    <a:p>
                      <a:pPr fontAlgn="t"/>
                      <a:r>
                        <a:rPr lang="en-GB" sz="1500">
                          <a:effectLst/>
                        </a:rPr>
                        <a:t>Outer Hebrides</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a:effectLst/>
                        </a:rPr>
                        <a:t>36%</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dirty="0">
                          <a:effectLst/>
                        </a:rPr>
                        <a:t>31%</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dirty="0">
                          <a:effectLst/>
                        </a:rPr>
                        <a:t>33%</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endParaRPr lang="en-GB" sz="1500" dirty="0">
                        <a:effectLst/>
                      </a:endParaRP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827600148"/>
                  </a:ext>
                </a:extLst>
              </a:tr>
              <a:tr h="344174">
                <a:tc>
                  <a:txBody>
                    <a:bodyPr/>
                    <a:lstStyle/>
                    <a:p>
                      <a:pPr fontAlgn="t"/>
                      <a:r>
                        <a:rPr lang="en-GB" sz="1500">
                          <a:effectLst/>
                        </a:rPr>
                        <a:t>North Coast</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a:effectLst/>
                        </a:rPr>
                        <a:t>5%</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dirty="0">
                          <a:effectLst/>
                        </a:rPr>
                        <a:t>46%</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dirty="0">
                          <a:effectLst/>
                        </a:rPr>
                        <a:t>49%</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endParaRPr lang="en-GB" sz="1500" dirty="0">
                        <a:effectLst/>
                      </a:endParaRP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912111165"/>
                  </a:ext>
                </a:extLst>
              </a:tr>
              <a:tr h="344174">
                <a:tc>
                  <a:txBody>
                    <a:bodyPr/>
                    <a:lstStyle/>
                    <a:p>
                      <a:pPr fontAlgn="t"/>
                      <a:r>
                        <a:rPr lang="en-GB" sz="1500">
                          <a:effectLst/>
                        </a:rPr>
                        <a:t>Orkney Islands</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a:effectLst/>
                        </a:rPr>
                        <a:t>10%</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a:effectLst/>
                        </a:rPr>
                        <a:t>48%</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dirty="0">
                          <a:effectLst/>
                        </a:rPr>
                        <a:t>41%</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endParaRPr lang="en-GB" sz="1500" dirty="0">
                        <a:effectLst/>
                      </a:endParaRP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663342131"/>
                  </a:ext>
                </a:extLst>
              </a:tr>
              <a:tr h="344174">
                <a:tc>
                  <a:txBody>
                    <a:bodyPr/>
                    <a:lstStyle/>
                    <a:p>
                      <a:pPr fontAlgn="t"/>
                      <a:r>
                        <a:rPr lang="en-GB" sz="1500">
                          <a:effectLst/>
                        </a:rPr>
                        <a:t>Shetland Isles</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a:effectLst/>
                        </a:rPr>
                        <a:t>4%</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a:effectLst/>
                        </a:rPr>
                        <a:t>16%</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dirty="0">
                          <a:effectLst/>
                        </a:rPr>
                        <a:t>80%</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endParaRPr lang="en-GB" sz="1500" dirty="0">
                        <a:effectLst/>
                      </a:endParaRP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681293369"/>
                  </a:ext>
                </a:extLst>
              </a:tr>
              <a:tr h="344174">
                <a:tc>
                  <a:txBody>
                    <a:bodyPr/>
                    <a:lstStyle/>
                    <a:p>
                      <a:pPr fontAlgn="t"/>
                      <a:r>
                        <a:rPr lang="en-GB" sz="1500">
                          <a:effectLst/>
                        </a:rPr>
                        <a:t>Moray Firth</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a:effectLst/>
                        </a:rPr>
                        <a:t>9%</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a:effectLst/>
                        </a:rPr>
                        <a:t>34%</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dirty="0">
                          <a:effectLst/>
                        </a:rPr>
                        <a:t>57%</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endParaRPr lang="en-GB" sz="1500" dirty="0">
                        <a:effectLst/>
                      </a:endParaRP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000730264"/>
                  </a:ext>
                </a:extLst>
              </a:tr>
              <a:tr h="233847">
                <a:tc>
                  <a:txBody>
                    <a:bodyPr/>
                    <a:lstStyle/>
                    <a:p>
                      <a:pPr fontAlgn="t"/>
                      <a:r>
                        <a:rPr lang="en-GB" sz="1500">
                          <a:effectLst/>
                        </a:rPr>
                        <a:t>North East</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a:effectLst/>
                        </a:rPr>
                        <a:t>5%</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a:effectLst/>
                        </a:rPr>
                        <a:t>44%</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dirty="0">
                          <a:effectLst/>
                        </a:rPr>
                        <a:t>51%</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endParaRPr lang="en-GB" sz="1500" dirty="0">
                        <a:effectLst/>
                      </a:endParaRP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185530629"/>
                  </a:ext>
                </a:extLst>
              </a:tr>
              <a:tr h="344174">
                <a:tc>
                  <a:txBody>
                    <a:bodyPr/>
                    <a:lstStyle/>
                    <a:p>
                      <a:pPr fontAlgn="t"/>
                      <a:r>
                        <a:rPr lang="en-GB" sz="1500">
                          <a:effectLst/>
                        </a:rPr>
                        <a:t>Forth and Tay</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a:effectLst/>
                        </a:rPr>
                        <a:t>13%</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a:effectLst/>
                        </a:rPr>
                        <a:t>39%</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GB" sz="1500" dirty="0">
                          <a:effectLst/>
                        </a:rPr>
                        <a:t>48%</a:t>
                      </a: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endParaRPr lang="en-GB" sz="1500" dirty="0">
                        <a:effectLst/>
                      </a:endParaRPr>
                    </a:p>
                  </a:txBody>
                  <a:tcPr marL="61460" marR="61460" marT="61460" marB="6146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816631132"/>
                  </a:ext>
                </a:extLst>
              </a:tr>
            </a:tbl>
          </a:graphicData>
        </a:graphic>
      </p:graphicFrame>
      <p:pic>
        <p:nvPicPr>
          <p:cNvPr id="5" name="Picture 4" descr="A red triangle with black border&#10;&#10;Description automatically generated">
            <a:extLst>
              <a:ext uri="{FF2B5EF4-FFF2-40B4-BE49-F238E27FC236}">
                <a16:creationId xmlns:a16="http://schemas.microsoft.com/office/drawing/2014/main" id="{0B9D2D20-727E-F07D-D29F-BCE825D57176}"/>
              </a:ext>
            </a:extLst>
          </p:cNvPr>
          <p:cNvPicPr>
            <a:picLocks noChangeAspect="1"/>
          </p:cNvPicPr>
          <p:nvPr/>
        </p:nvPicPr>
        <p:blipFill>
          <a:blip r:embed="rId2"/>
          <a:stretch>
            <a:fillRect/>
          </a:stretch>
        </p:blipFill>
        <p:spPr>
          <a:xfrm>
            <a:off x="8876581" y="2538660"/>
            <a:ext cx="330140" cy="224287"/>
          </a:xfrm>
          <a:prstGeom prst="rect">
            <a:avLst/>
          </a:prstGeom>
        </p:spPr>
      </p:pic>
      <p:pic>
        <p:nvPicPr>
          <p:cNvPr id="6" name="Picture 5" descr="A red triangle with black border&#10;&#10;Description automatically generated">
            <a:extLst>
              <a:ext uri="{FF2B5EF4-FFF2-40B4-BE49-F238E27FC236}">
                <a16:creationId xmlns:a16="http://schemas.microsoft.com/office/drawing/2014/main" id="{5C0A64F0-856D-9F9F-B37F-BF707C3A0301}"/>
              </a:ext>
            </a:extLst>
          </p:cNvPr>
          <p:cNvPicPr>
            <a:picLocks noChangeAspect="1"/>
          </p:cNvPicPr>
          <p:nvPr/>
        </p:nvPicPr>
        <p:blipFill>
          <a:blip r:embed="rId2"/>
          <a:stretch>
            <a:fillRect/>
          </a:stretch>
        </p:blipFill>
        <p:spPr>
          <a:xfrm>
            <a:off x="8876581" y="2858082"/>
            <a:ext cx="330140" cy="266766"/>
          </a:xfrm>
          <a:prstGeom prst="rect">
            <a:avLst/>
          </a:prstGeom>
        </p:spPr>
      </p:pic>
      <p:pic>
        <p:nvPicPr>
          <p:cNvPr id="7" name="Picture 6" descr="A red triangle with black border&#10;&#10;Description automatically generated">
            <a:extLst>
              <a:ext uri="{FF2B5EF4-FFF2-40B4-BE49-F238E27FC236}">
                <a16:creationId xmlns:a16="http://schemas.microsoft.com/office/drawing/2014/main" id="{89DFA8AE-BC7C-52EE-2307-478097CBB206}"/>
              </a:ext>
            </a:extLst>
          </p:cNvPr>
          <p:cNvPicPr>
            <a:picLocks noChangeAspect="1"/>
          </p:cNvPicPr>
          <p:nvPr/>
        </p:nvPicPr>
        <p:blipFill>
          <a:blip r:embed="rId2"/>
          <a:stretch>
            <a:fillRect/>
          </a:stretch>
        </p:blipFill>
        <p:spPr>
          <a:xfrm>
            <a:off x="8876581" y="3579963"/>
            <a:ext cx="330140" cy="224287"/>
          </a:xfrm>
          <a:prstGeom prst="rect">
            <a:avLst/>
          </a:prstGeom>
        </p:spPr>
      </p:pic>
      <p:pic>
        <p:nvPicPr>
          <p:cNvPr id="8" name="Picture 7" descr="A red triangle with black border&#10;&#10;Description automatically generated">
            <a:extLst>
              <a:ext uri="{FF2B5EF4-FFF2-40B4-BE49-F238E27FC236}">
                <a16:creationId xmlns:a16="http://schemas.microsoft.com/office/drawing/2014/main" id="{425BD30C-061E-F369-05F9-FE99D3278776}"/>
              </a:ext>
            </a:extLst>
          </p:cNvPr>
          <p:cNvPicPr>
            <a:picLocks noChangeAspect="1"/>
          </p:cNvPicPr>
          <p:nvPr/>
        </p:nvPicPr>
        <p:blipFill>
          <a:blip r:embed="rId2"/>
          <a:stretch>
            <a:fillRect/>
          </a:stretch>
        </p:blipFill>
        <p:spPr>
          <a:xfrm>
            <a:off x="8876581" y="3927758"/>
            <a:ext cx="330140" cy="224287"/>
          </a:xfrm>
          <a:prstGeom prst="rect">
            <a:avLst/>
          </a:prstGeom>
        </p:spPr>
      </p:pic>
      <p:pic>
        <p:nvPicPr>
          <p:cNvPr id="9" name="Picture 8" descr="A red triangle with black border&#10;&#10;Description automatically generated">
            <a:extLst>
              <a:ext uri="{FF2B5EF4-FFF2-40B4-BE49-F238E27FC236}">
                <a16:creationId xmlns:a16="http://schemas.microsoft.com/office/drawing/2014/main" id="{5AFF1A11-0CB4-EC3A-E007-35A7E7D59E80}"/>
              </a:ext>
            </a:extLst>
          </p:cNvPr>
          <p:cNvPicPr>
            <a:picLocks noChangeAspect="1"/>
          </p:cNvPicPr>
          <p:nvPr/>
        </p:nvPicPr>
        <p:blipFill>
          <a:blip r:embed="rId2"/>
          <a:stretch>
            <a:fillRect/>
          </a:stretch>
        </p:blipFill>
        <p:spPr>
          <a:xfrm>
            <a:off x="8876581" y="3197838"/>
            <a:ext cx="330140" cy="275830"/>
          </a:xfrm>
          <a:prstGeom prst="rect">
            <a:avLst/>
          </a:prstGeom>
        </p:spPr>
      </p:pic>
      <p:pic>
        <p:nvPicPr>
          <p:cNvPr id="10" name="Picture 9" descr="A red triangle with black border&#10;&#10;Description automatically generated">
            <a:extLst>
              <a:ext uri="{FF2B5EF4-FFF2-40B4-BE49-F238E27FC236}">
                <a16:creationId xmlns:a16="http://schemas.microsoft.com/office/drawing/2014/main" id="{719596AE-DD6E-8356-50EA-DB2FEBFA01CB}"/>
              </a:ext>
            </a:extLst>
          </p:cNvPr>
          <p:cNvPicPr>
            <a:picLocks noChangeAspect="1"/>
          </p:cNvPicPr>
          <p:nvPr/>
        </p:nvPicPr>
        <p:blipFill>
          <a:blip r:embed="rId2"/>
          <a:stretch>
            <a:fillRect/>
          </a:stretch>
        </p:blipFill>
        <p:spPr>
          <a:xfrm>
            <a:off x="8876581" y="4258340"/>
            <a:ext cx="330140" cy="249424"/>
          </a:xfrm>
          <a:prstGeom prst="rect">
            <a:avLst/>
          </a:prstGeom>
        </p:spPr>
      </p:pic>
      <p:pic>
        <p:nvPicPr>
          <p:cNvPr id="11" name="Picture 10" descr="A red triangle with black border&#10;&#10;Description automatically generated">
            <a:extLst>
              <a:ext uri="{FF2B5EF4-FFF2-40B4-BE49-F238E27FC236}">
                <a16:creationId xmlns:a16="http://schemas.microsoft.com/office/drawing/2014/main" id="{7C202E2B-F060-A9C1-79CF-AB803BC51CF2}"/>
              </a:ext>
            </a:extLst>
          </p:cNvPr>
          <p:cNvPicPr>
            <a:picLocks noChangeAspect="1"/>
          </p:cNvPicPr>
          <p:nvPr/>
        </p:nvPicPr>
        <p:blipFill>
          <a:blip r:embed="rId2"/>
          <a:stretch>
            <a:fillRect/>
          </a:stretch>
        </p:blipFill>
        <p:spPr>
          <a:xfrm>
            <a:off x="8878917" y="4586936"/>
            <a:ext cx="330140" cy="266766"/>
          </a:xfrm>
          <a:prstGeom prst="rect">
            <a:avLst/>
          </a:prstGeom>
        </p:spPr>
      </p:pic>
      <p:pic>
        <p:nvPicPr>
          <p:cNvPr id="12" name="Picture 11" descr="A red triangle with black border&#10;&#10;Description automatically generated">
            <a:extLst>
              <a:ext uri="{FF2B5EF4-FFF2-40B4-BE49-F238E27FC236}">
                <a16:creationId xmlns:a16="http://schemas.microsoft.com/office/drawing/2014/main" id="{D6969FFF-7F60-5809-886D-82AD8012EF03}"/>
              </a:ext>
            </a:extLst>
          </p:cNvPr>
          <p:cNvPicPr>
            <a:picLocks noChangeAspect="1"/>
          </p:cNvPicPr>
          <p:nvPr/>
        </p:nvPicPr>
        <p:blipFill>
          <a:blip r:embed="rId2"/>
          <a:stretch>
            <a:fillRect/>
          </a:stretch>
        </p:blipFill>
        <p:spPr>
          <a:xfrm>
            <a:off x="8876581" y="4972629"/>
            <a:ext cx="330140" cy="266766"/>
          </a:xfrm>
          <a:prstGeom prst="rect">
            <a:avLst/>
          </a:prstGeom>
        </p:spPr>
      </p:pic>
      <p:pic>
        <p:nvPicPr>
          <p:cNvPr id="13" name="Picture 12" descr="A red triangle with black border&#10;&#10;Description automatically generated">
            <a:extLst>
              <a:ext uri="{FF2B5EF4-FFF2-40B4-BE49-F238E27FC236}">
                <a16:creationId xmlns:a16="http://schemas.microsoft.com/office/drawing/2014/main" id="{841C441C-99B3-0C56-2B01-211B3A53AEBD}"/>
              </a:ext>
            </a:extLst>
          </p:cNvPr>
          <p:cNvPicPr>
            <a:picLocks noChangeAspect="1"/>
          </p:cNvPicPr>
          <p:nvPr/>
        </p:nvPicPr>
        <p:blipFill>
          <a:blip r:embed="rId2"/>
          <a:stretch>
            <a:fillRect/>
          </a:stretch>
        </p:blipFill>
        <p:spPr>
          <a:xfrm>
            <a:off x="8876581" y="5344485"/>
            <a:ext cx="330140" cy="224287"/>
          </a:xfrm>
          <a:prstGeom prst="rect">
            <a:avLst/>
          </a:prstGeom>
        </p:spPr>
      </p:pic>
      <p:pic>
        <p:nvPicPr>
          <p:cNvPr id="14" name="Picture 13" descr="A red triangle with black border&#10;&#10;Description automatically generated">
            <a:extLst>
              <a:ext uri="{FF2B5EF4-FFF2-40B4-BE49-F238E27FC236}">
                <a16:creationId xmlns:a16="http://schemas.microsoft.com/office/drawing/2014/main" id="{BAD3ACA0-BFEC-A165-F5EF-1CF82962F2E8}"/>
              </a:ext>
            </a:extLst>
          </p:cNvPr>
          <p:cNvPicPr>
            <a:picLocks noChangeAspect="1"/>
          </p:cNvPicPr>
          <p:nvPr/>
        </p:nvPicPr>
        <p:blipFill>
          <a:blip r:embed="rId2"/>
          <a:stretch>
            <a:fillRect/>
          </a:stretch>
        </p:blipFill>
        <p:spPr>
          <a:xfrm>
            <a:off x="8876581" y="5663086"/>
            <a:ext cx="330140" cy="259380"/>
          </a:xfrm>
          <a:prstGeom prst="rect">
            <a:avLst/>
          </a:prstGeom>
        </p:spPr>
      </p:pic>
      <p:pic>
        <p:nvPicPr>
          <p:cNvPr id="15" name="Picture 14" descr="A red triangle with black border&#10;&#10;Description automatically generated">
            <a:extLst>
              <a:ext uri="{FF2B5EF4-FFF2-40B4-BE49-F238E27FC236}">
                <a16:creationId xmlns:a16="http://schemas.microsoft.com/office/drawing/2014/main" id="{4FDC1E2E-1E02-A02D-B82F-861F0E9C9E71}"/>
              </a:ext>
            </a:extLst>
          </p:cNvPr>
          <p:cNvPicPr>
            <a:picLocks noChangeAspect="1"/>
          </p:cNvPicPr>
          <p:nvPr/>
        </p:nvPicPr>
        <p:blipFill>
          <a:blip r:embed="rId2"/>
          <a:stretch>
            <a:fillRect/>
          </a:stretch>
        </p:blipFill>
        <p:spPr>
          <a:xfrm>
            <a:off x="8876581" y="5982508"/>
            <a:ext cx="330140" cy="276289"/>
          </a:xfrm>
          <a:prstGeom prst="rect">
            <a:avLst/>
          </a:prstGeom>
        </p:spPr>
      </p:pic>
    </p:spTree>
    <p:extLst>
      <p:ext uri="{BB962C8B-B14F-4D97-AF65-F5344CB8AC3E}">
        <p14:creationId xmlns:p14="http://schemas.microsoft.com/office/powerpoint/2010/main" val="21183627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3838</TotalTime>
  <Words>1166</Words>
  <Application>Microsoft Office PowerPoint</Application>
  <PresentationFormat>Widescreen</PresentationFormat>
  <Paragraphs>245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Open Sans</vt:lpstr>
      <vt:lpstr>Office Theme</vt:lpstr>
      <vt:lpstr>Ecosystem-based Management</vt:lpstr>
      <vt:lpstr>OUTLINE OF PRESENTATION</vt:lpstr>
      <vt:lpstr>WHAT IS ECOSYSTEM-BASED MANAGEMENT?</vt:lpstr>
      <vt:lpstr>LEGAL AND POLICY BASIS </vt:lpstr>
      <vt:lpstr>MARINE STRATEGY: THE PROCESS</vt:lpstr>
      <vt:lpstr>LEGAL REQUIRMENTS OF THE PROGRAMME OF MEASURES</vt:lpstr>
      <vt:lpstr>2019  UPDATED ASSESSMENT</vt:lpstr>
      <vt:lpstr>GES: threshold values for benthic ecosystem component</vt:lpstr>
      <vt:lpstr> Extent of Physical Disturbance to Benthic Habitats -  Scottish Marine Assessment </vt:lpstr>
      <vt:lpstr>GES biogenic habitats indicator – Scottish Marine Assessment</vt:lpstr>
      <vt:lpstr>Do  the proposed measures for benthic health meet the requirements of the Regulations?</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Ecosystem based management</dc:title>
  <dc:creator>robert younger</dc:creator>
  <cp:lastModifiedBy>Robert Younger - Fish Legal</cp:lastModifiedBy>
  <cp:revision>2</cp:revision>
  <dcterms:created xsi:type="dcterms:W3CDTF">2024-01-26T16:34:50Z</dcterms:created>
  <dcterms:modified xsi:type="dcterms:W3CDTF">2024-01-29T08:46:26Z</dcterms:modified>
</cp:coreProperties>
</file>